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2" r:id="rId3"/>
    <p:sldId id="258" r:id="rId4"/>
    <p:sldId id="259" r:id="rId5"/>
    <p:sldId id="260" r:id="rId6"/>
    <p:sldId id="261" r:id="rId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9179E"/>
    <a:srgbClr val="CB05AA"/>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TW" altLang="en-US"/>
              <a:t>按一下以編輯母片標題樣式</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按一下以編輯母片文字樣式</a:t>
            </a:r>
          </a:p>
        </p:txBody>
      </p:sp>
      <p:sp>
        <p:nvSpPr>
          <p:cNvPr id="4" name="Date Placeholder 3"/>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CC9495C-BAA1-4498-8F6F-031D08C86AC0}" type="slidenum">
              <a:rPr lang="zh-TW" altLang="en-US" smtClean="0"/>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zh-TW" altLang="en-US"/>
              <a:t>按一下以編輯母片文字樣式</a:t>
            </a:r>
          </a:p>
        </p:txBody>
      </p:sp>
      <p:sp>
        <p:nvSpPr>
          <p:cNvPr id="5" name="Date Placeholder 4"/>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CC9495C-BAA1-4498-8F6F-031D08C86AC0}"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TW" altLang="en-US"/>
              <a:t>按一下圖示以新增圖片</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F2A997F-DC1E-4082-80EC-79005C060EA9}" type="datetimeFigureOut">
              <a:rPr lang="zh-TW" altLang="en-US" smtClean="0"/>
              <a:t>2021/9/23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CC9495C-BAA1-4498-8F6F-031D08C86AC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F2A997F-DC1E-4082-80EC-79005C060EA9}" type="datetimeFigureOut">
              <a:rPr lang="zh-TW" altLang="en-US" smtClean="0"/>
              <a:t>2021/9/23</a:t>
            </a:fld>
            <a:endParaRPr lang="zh-TW"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CC9495C-BAA1-4498-8F6F-031D08C86AC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332656"/>
            <a:ext cx="7520940" cy="2592288"/>
          </a:xfrm>
        </p:spPr>
        <p:txBody>
          <a:bodyPr/>
          <a:lstStyle/>
          <a:p>
            <a:pPr algn="ctr"/>
            <a:r>
              <a:rPr lang="zh-TW" altLang="en-US" sz="6600" b="1" dirty="0">
                <a:latin typeface="標楷體" pitchFamily="65" charset="-120"/>
                <a:ea typeface="標楷體" pitchFamily="65" charset="-120"/>
              </a:rPr>
              <a:t>饒明國小</a:t>
            </a:r>
            <a:r>
              <a:rPr lang="en-US" altLang="zh-TW" sz="6600" b="1" dirty="0">
                <a:solidFill>
                  <a:srgbClr val="C00000"/>
                </a:solidFill>
                <a:latin typeface="標楷體" pitchFamily="65" charset="-120"/>
                <a:ea typeface="標楷體" pitchFamily="65" charset="-120"/>
              </a:rPr>
              <a:t>110</a:t>
            </a:r>
            <a:r>
              <a:rPr lang="zh-TW" altLang="en-US" sz="6600" b="1" dirty="0">
                <a:latin typeface="標楷體" pitchFamily="65" charset="-120"/>
                <a:ea typeface="標楷體" pitchFamily="65" charset="-120"/>
              </a:rPr>
              <a:t>學年度</a:t>
            </a:r>
            <a:br>
              <a:rPr lang="en-US" altLang="zh-TW" sz="6600" b="1" dirty="0">
                <a:latin typeface="標楷體" pitchFamily="65" charset="-120"/>
                <a:ea typeface="標楷體" pitchFamily="65" charset="-120"/>
              </a:rPr>
            </a:br>
            <a:r>
              <a:rPr lang="zh-TW" altLang="en-US" sz="6600" b="1" dirty="0">
                <a:solidFill>
                  <a:srgbClr val="C00000"/>
                </a:solidFill>
                <a:latin typeface="標楷體" pitchFamily="65" charset="-120"/>
                <a:ea typeface="標楷體" pitchFamily="65" charset="-120"/>
              </a:rPr>
              <a:t>班親會</a:t>
            </a:r>
            <a:endParaRPr lang="zh-TW" altLang="en-US" sz="6600" b="1" dirty="0">
              <a:latin typeface="標楷體" pitchFamily="65" charset="-120"/>
              <a:ea typeface="標楷體" pitchFamily="65" charset="-120"/>
            </a:endParaRPr>
          </a:p>
        </p:txBody>
      </p:sp>
      <p:sp>
        <p:nvSpPr>
          <p:cNvPr id="3" name="內容版面配置區 2"/>
          <p:cNvSpPr>
            <a:spLocks noGrp="1"/>
          </p:cNvSpPr>
          <p:nvPr>
            <p:ph idx="1"/>
          </p:nvPr>
        </p:nvSpPr>
        <p:spPr>
          <a:xfrm>
            <a:off x="1115616" y="3789040"/>
            <a:ext cx="7520940" cy="1296144"/>
          </a:xfrm>
        </p:spPr>
        <p:txBody>
          <a:bodyPr>
            <a:normAutofit fontScale="55000" lnSpcReduction="20000"/>
          </a:bodyPr>
          <a:lstStyle/>
          <a:p>
            <a:pPr algn="ctr"/>
            <a:r>
              <a:rPr lang="zh-TW" altLang="en-US" sz="3600" dirty="0">
                <a:solidFill>
                  <a:srgbClr val="006600"/>
                </a:solidFill>
                <a:latin typeface="標楷體" pitchFamily="65" charset="-120"/>
                <a:ea typeface="標楷體" pitchFamily="65" charset="-120"/>
              </a:rPr>
              <a:t> </a:t>
            </a:r>
            <a:endParaRPr lang="en-US" altLang="zh-TW" sz="3600" dirty="0">
              <a:solidFill>
                <a:srgbClr val="006600"/>
              </a:solidFill>
              <a:latin typeface="標楷體" pitchFamily="65" charset="-120"/>
              <a:ea typeface="標楷體" pitchFamily="65" charset="-120"/>
            </a:endParaRPr>
          </a:p>
          <a:p>
            <a:pPr algn="ctr"/>
            <a:endParaRPr lang="en-US" altLang="zh-TW" sz="3600" dirty="0">
              <a:solidFill>
                <a:srgbClr val="006600"/>
              </a:solidFill>
              <a:latin typeface="標楷體" pitchFamily="65" charset="-120"/>
              <a:ea typeface="標楷體" pitchFamily="65" charset="-120"/>
            </a:endParaRPr>
          </a:p>
          <a:p>
            <a:pPr algn="ctr"/>
            <a:r>
              <a:rPr lang="zh-TW" altLang="en-US" sz="7600" dirty="0">
                <a:solidFill>
                  <a:srgbClr val="006600"/>
                </a:solidFill>
                <a:latin typeface="標楷體" pitchFamily="65" charset="-120"/>
                <a:ea typeface="標楷體" pitchFamily="65" charset="-120"/>
              </a:rPr>
              <a:t>日期：</a:t>
            </a:r>
            <a:r>
              <a:rPr lang="en-US" altLang="zh-TW" sz="7600" dirty="0">
                <a:solidFill>
                  <a:srgbClr val="006600"/>
                </a:solidFill>
                <a:latin typeface="標楷體" pitchFamily="65" charset="-120"/>
                <a:ea typeface="標楷體" pitchFamily="65" charset="-120"/>
              </a:rPr>
              <a:t>110.09.25</a:t>
            </a:r>
            <a:endParaRPr lang="zh-TW" altLang="en-US" sz="7600" dirty="0">
              <a:solidFill>
                <a:srgbClr val="006600"/>
              </a:solidFill>
              <a:latin typeface="標楷體" pitchFamily="65" charset="-120"/>
              <a:ea typeface="標楷體" pitchFamily="65" charset="-120"/>
            </a:endParaRPr>
          </a:p>
        </p:txBody>
      </p:sp>
      <p:pic>
        <p:nvPicPr>
          <p:cNvPr id="1026" name="Picture 2" descr="歡迎相關的向量圖素材集- 123RF">
            <a:extLst>
              <a:ext uri="{FF2B5EF4-FFF2-40B4-BE49-F238E27FC236}">
                <a16:creationId xmlns:a16="http://schemas.microsoft.com/office/drawing/2014/main" id="{C693FF08-C32A-48AE-BFDC-1AA08F315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937" y="2719191"/>
            <a:ext cx="428625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A7719D-2679-43BB-8A70-47AFBE8AF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954" y="5229200"/>
            <a:ext cx="1676542" cy="151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836371"/>
      </p:ext>
    </p:extLst>
  </p:cSld>
  <p:clrMapOvr>
    <a:masterClrMapping/>
  </p:clrMapOvr>
  <mc:AlternateContent xmlns:mc="http://schemas.openxmlformats.org/markup-compatibility/2006">
    <mc:Choice xmlns:p14="http://schemas.microsoft.com/office/powerpoint/2010/main" Requires="p14">
      <p:transition spd="slow" p14:dur="2000" advTm="6519"/>
    </mc:Choice>
    <mc:Fallback>
      <p:transition spd="slow" advTm="65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可爱免抠卡通手绘小朋友补习班学生友情友谊手牵手手拉手儿童节人物儿童素材免费下载-江苏凤巢网络">
            <a:extLst>
              <a:ext uri="{FF2B5EF4-FFF2-40B4-BE49-F238E27FC236}">
                <a16:creationId xmlns:a16="http://schemas.microsoft.com/office/drawing/2014/main" id="{665CD01D-EC92-4EC9-8EBC-43E7468EA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031854" cy="3141983"/>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a:extLst>
              <a:ext uri="{FF2B5EF4-FFF2-40B4-BE49-F238E27FC236}">
                <a16:creationId xmlns:a16="http://schemas.microsoft.com/office/drawing/2014/main" id="{4C0C41C2-B9A7-4585-B88F-78CC01344033}"/>
              </a:ext>
            </a:extLst>
          </p:cNvPr>
          <p:cNvSpPr>
            <a:spLocks noGrp="1"/>
          </p:cNvSpPr>
          <p:nvPr>
            <p:ph idx="1"/>
          </p:nvPr>
        </p:nvSpPr>
        <p:spPr>
          <a:xfrm>
            <a:off x="811530" y="332656"/>
            <a:ext cx="7520940" cy="2160240"/>
          </a:xfrm>
        </p:spPr>
        <p:txBody>
          <a:bodyPr>
            <a:normAutofit/>
          </a:bodyPr>
          <a:lstStyle/>
          <a:p>
            <a:r>
              <a:rPr lang="zh-TW" altLang="en-US" sz="6000" dirty="0">
                <a:latin typeface="標楷體" panose="03000509000000000000" pitchFamily="65" charset="-120"/>
                <a:ea typeface="標楷體" panose="03000509000000000000" pitchFamily="65" charset="-120"/>
              </a:rPr>
              <a:t>    </a:t>
            </a:r>
            <a:endParaRPr lang="en-US" altLang="zh-TW" sz="6000" dirty="0">
              <a:latin typeface="標楷體" panose="03000509000000000000" pitchFamily="65" charset="-120"/>
              <a:ea typeface="標楷體" panose="03000509000000000000" pitchFamily="65" charset="-120"/>
            </a:endParaRPr>
          </a:p>
          <a:p>
            <a:r>
              <a:rPr lang="zh-TW" altLang="en-US" sz="6000" dirty="0">
                <a:latin typeface="標楷體" panose="03000509000000000000" pitchFamily="65" charset="-120"/>
                <a:ea typeface="標楷體" panose="03000509000000000000" pitchFamily="65" charset="-120"/>
              </a:rPr>
              <a:t>    </a:t>
            </a:r>
            <a:r>
              <a:rPr lang="zh-TW" altLang="en-US" sz="6000" dirty="0">
                <a:solidFill>
                  <a:srgbClr val="0070C0"/>
                </a:solidFill>
                <a:latin typeface="標楷體" panose="03000509000000000000" pitchFamily="65" charset="-120"/>
                <a:ea typeface="標楷體" panose="03000509000000000000" pitchFamily="65" charset="-120"/>
              </a:rPr>
              <a:t>輔</a:t>
            </a:r>
            <a:r>
              <a:rPr lang="zh-TW" altLang="en-US" sz="6000" dirty="0">
                <a:solidFill>
                  <a:srgbClr val="FFC000"/>
                </a:solidFill>
                <a:latin typeface="標楷體" panose="03000509000000000000" pitchFamily="65" charset="-120"/>
                <a:ea typeface="標楷體" panose="03000509000000000000" pitchFamily="65" charset="-120"/>
              </a:rPr>
              <a:t>導</a:t>
            </a:r>
            <a:r>
              <a:rPr lang="zh-TW" altLang="en-US" sz="6000" dirty="0">
                <a:solidFill>
                  <a:srgbClr val="C00000"/>
                </a:solidFill>
                <a:latin typeface="標楷體" panose="03000509000000000000" pitchFamily="65" charset="-120"/>
                <a:ea typeface="標楷體" panose="03000509000000000000" pitchFamily="65" charset="-120"/>
              </a:rPr>
              <a:t>室</a:t>
            </a:r>
            <a:r>
              <a:rPr lang="zh-TW" altLang="en-US" sz="6000" dirty="0">
                <a:latin typeface="標楷體" panose="03000509000000000000" pitchFamily="65" charset="-120"/>
                <a:ea typeface="標楷體" panose="03000509000000000000" pitchFamily="65" charset="-120"/>
              </a:rPr>
              <a:t>宣導</a:t>
            </a:r>
          </a:p>
        </p:txBody>
      </p:sp>
    </p:spTree>
    <p:extLst>
      <p:ext uri="{BB962C8B-B14F-4D97-AF65-F5344CB8AC3E}">
        <p14:creationId xmlns:p14="http://schemas.microsoft.com/office/powerpoint/2010/main" val="569376635"/>
      </p:ext>
    </p:extLst>
  </p:cSld>
  <p:clrMapOvr>
    <a:masterClrMapping/>
  </p:clrMapOvr>
  <mc:AlternateContent xmlns:mc="http://schemas.openxmlformats.org/markup-compatibility/2006">
    <mc:Choice xmlns:p14="http://schemas.microsoft.com/office/powerpoint/2010/main" Requires="p14">
      <p:transition spd="slow" p14:dur="2000" advTm="2071"/>
    </mc:Choice>
    <mc:Fallback>
      <p:transition spd="slow" advTm="20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548680"/>
            <a:ext cx="7956034" cy="4176464"/>
          </a:xfrm>
        </p:spPr>
        <p:txBody>
          <a:bodyPr>
            <a:normAutofit fontScale="85000" lnSpcReduction="20000"/>
          </a:bodyPr>
          <a:lstStyle/>
          <a:p>
            <a:r>
              <a:rPr lang="zh-TW" altLang="en-US" sz="3600" dirty="0">
                <a:solidFill>
                  <a:srgbClr val="C00000"/>
                </a:solidFill>
                <a:latin typeface="標楷體" pitchFamily="65" charset="-120"/>
                <a:ea typeface="標楷體" pitchFamily="65" charset="-120"/>
              </a:rPr>
              <a:t>          </a:t>
            </a:r>
            <a:r>
              <a:rPr lang="zh-TW" altLang="en-US" sz="7100" dirty="0">
                <a:solidFill>
                  <a:srgbClr val="C00000"/>
                </a:solidFill>
                <a:latin typeface="標楷體" pitchFamily="65" charset="-120"/>
                <a:ea typeface="標楷體" pitchFamily="65" charset="-120"/>
              </a:rPr>
              <a:t>生命教育宣導</a:t>
            </a:r>
            <a:endParaRPr lang="en-US" altLang="zh-TW" sz="7100" dirty="0">
              <a:solidFill>
                <a:srgbClr val="C00000"/>
              </a:solidFill>
              <a:latin typeface="標楷體" pitchFamily="65" charset="-120"/>
              <a:ea typeface="標楷體" pitchFamily="65" charset="-120"/>
            </a:endParaRPr>
          </a:p>
          <a:p>
            <a:endParaRPr lang="en-US" altLang="zh-TW" dirty="0">
              <a:solidFill>
                <a:srgbClr val="C00000"/>
              </a:solidFill>
              <a:latin typeface="標楷體" pitchFamily="65" charset="-120"/>
              <a:ea typeface="標楷體" pitchFamily="65" charset="-120"/>
            </a:endParaRPr>
          </a:p>
          <a:p>
            <a:r>
              <a:rPr lang="zh-TW" altLang="en-US" sz="2600" dirty="0">
                <a:solidFill>
                  <a:srgbClr val="C00000"/>
                </a:solidFill>
                <a:latin typeface="標楷體" pitchFamily="65" charset="-120"/>
                <a:ea typeface="標楷體" pitchFamily="65" charset="-120"/>
              </a:rPr>
              <a:t>勇敢求救並非弱者，生命一定可以找到出路。</a:t>
            </a:r>
          </a:p>
          <a:p>
            <a:r>
              <a:rPr lang="zh-TW" altLang="en-US" sz="2600" dirty="0">
                <a:latin typeface="標楷體" pitchFamily="65" charset="-120"/>
                <a:ea typeface="標楷體" pitchFamily="65" charset="-120"/>
              </a:rPr>
              <a:t>透過守門</a:t>
            </a:r>
            <a:r>
              <a:rPr lang="en-US" altLang="zh-TW" sz="2600" dirty="0">
                <a:latin typeface="標楷體" pitchFamily="65" charset="-120"/>
                <a:ea typeface="標楷體" pitchFamily="65" charset="-120"/>
              </a:rPr>
              <a:t>123</a:t>
            </a:r>
            <a:r>
              <a:rPr lang="zh-TW" altLang="en-US" sz="2600" dirty="0">
                <a:latin typeface="標楷體" pitchFamily="65" charset="-120"/>
                <a:ea typeface="標楷體" pitchFamily="65" charset="-120"/>
              </a:rPr>
              <a:t>步驟。</a:t>
            </a:r>
            <a:r>
              <a:rPr lang="en-US" altLang="zh-TW" sz="2600" dirty="0">
                <a:latin typeface="標楷體" pitchFamily="65" charset="-120"/>
                <a:ea typeface="標楷體" pitchFamily="65" charset="-120"/>
              </a:rPr>
              <a:t>1</a:t>
            </a:r>
            <a:r>
              <a:rPr lang="zh-TW" altLang="en-US" sz="2600" dirty="0">
                <a:latin typeface="標楷體" pitchFamily="65" charset="-120"/>
                <a:ea typeface="標楷體" pitchFamily="65" charset="-120"/>
              </a:rPr>
              <a:t>問</a:t>
            </a:r>
            <a:r>
              <a:rPr lang="en-US" altLang="zh-TW" sz="2600" dirty="0">
                <a:latin typeface="標楷體" pitchFamily="65" charset="-120"/>
                <a:ea typeface="標楷體" pitchFamily="65" charset="-120"/>
              </a:rPr>
              <a:t>2</a:t>
            </a:r>
            <a:r>
              <a:rPr lang="zh-TW" altLang="en-US" sz="2600" dirty="0">
                <a:latin typeface="標楷體" pitchFamily="65" charset="-120"/>
                <a:ea typeface="標楷體" pitchFamily="65" charset="-120"/>
              </a:rPr>
              <a:t>應</a:t>
            </a:r>
            <a:r>
              <a:rPr lang="en-US" altLang="zh-TW" sz="2600" dirty="0">
                <a:latin typeface="標楷體" pitchFamily="65" charset="-120"/>
                <a:ea typeface="標楷體" pitchFamily="65" charset="-120"/>
              </a:rPr>
              <a:t>3</a:t>
            </a:r>
            <a:r>
              <a:rPr lang="zh-TW" altLang="en-US" sz="2600" dirty="0">
                <a:latin typeface="標楷體" pitchFamily="65" charset="-120"/>
                <a:ea typeface="標楷體" pitchFamily="65" charset="-120"/>
              </a:rPr>
              <a:t>轉介，</a:t>
            </a:r>
            <a:endParaRPr lang="en-US" altLang="zh-TW" sz="2600" dirty="0">
              <a:latin typeface="標楷體" pitchFamily="65" charset="-120"/>
              <a:ea typeface="標楷體" pitchFamily="65" charset="-120"/>
            </a:endParaRPr>
          </a:p>
          <a:p>
            <a:r>
              <a:rPr lang="zh-TW" altLang="en-US" sz="2600" dirty="0">
                <a:latin typeface="標楷體" pitchFamily="65" charset="-120"/>
                <a:ea typeface="標楷體" pitchFamily="65" charset="-120"/>
              </a:rPr>
              <a:t>你我都可以成為自殺防治守門人。</a:t>
            </a:r>
            <a:endParaRPr lang="en-US" altLang="zh-TW" sz="2600" dirty="0">
              <a:latin typeface="標楷體" pitchFamily="65" charset="-120"/>
              <a:ea typeface="標楷體" pitchFamily="65" charset="-120"/>
            </a:endParaRPr>
          </a:p>
          <a:p>
            <a:r>
              <a:rPr lang="zh-TW" altLang="en-US" sz="2600" dirty="0">
                <a:latin typeface="標楷體" pitchFamily="65" charset="-120"/>
                <a:ea typeface="標楷體" pitchFamily="65" charset="-120"/>
              </a:rPr>
              <a:t>＊安 心 專線：</a:t>
            </a:r>
            <a:r>
              <a:rPr lang="en-US" altLang="zh-TW" sz="2600" dirty="0">
                <a:latin typeface="標楷體" pitchFamily="65" charset="-120"/>
                <a:ea typeface="標楷體" pitchFamily="65" charset="-120"/>
              </a:rPr>
              <a:t>0800-788-795</a:t>
            </a:r>
          </a:p>
          <a:p>
            <a:r>
              <a:rPr lang="en-US" altLang="zh-TW" sz="2600" dirty="0">
                <a:latin typeface="標楷體" pitchFamily="65" charset="-120"/>
                <a:ea typeface="標楷體" pitchFamily="65" charset="-120"/>
              </a:rPr>
              <a:t>             〈0800-</a:t>
            </a:r>
            <a:r>
              <a:rPr lang="zh-TW" altLang="en-US" sz="2600" dirty="0">
                <a:latin typeface="標楷體" pitchFamily="65" charset="-120"/>
                <a:ea typeface="標楷體" pitchFamily="65" charset="-120"/>
              </a:rPr>
              <a:t>請幫幫我</a:t>
            </a:r>
            <a:r>
              <a:rPr lang="en-US" altLang="zh-TW" sz="2600" dirty="0">
                <a:latin typeface="標楷體" pitchFamily="65" charset="-120"/>
                <a:ea typeface="標楷體" pitchFamily="65" charset="-120"/>
              </a:rPr>
              <a:t>-</a:t>
            </a:r>
            <a:r>
              <a:rPr lang="zh-TW" altLang="en-US" sz="2600" dirty="0">
                <a:latin typeface="標楷體" pitchFamily="65" charset="-120"/>
                <a:ea typeface="標楷體" pitchFamily="65" charset="-120"/>
              </a:rPr>
              <a:t>救救我</a:t>
            </a:r>
            <a:r>
              <a:rPr lang="en-US" altLang="zh-TW" sz="2600" dirty="0">
                <a:latin typeface="標楷體" pitchFamily="65" charset="-120"/>
                <a:ea typeface="標楷體" pitchFamily="65" charset="-120"/>
              </a:rPr>
              <a:t>〉</a:t>
            </a:r>
          </a:p>
          <a:p>
            <a:r>
              <a:rPr lang="zh-TW" altLang="en-US" sz="2600" dirty="0">
                <a:latin typeface="標楷體" pitchFamily="65" charset="-120"/>
                <a:ea typeface="標楷體" pitchFamily="65" charset="-120"/>
              </a:rPr>
              <a:t>＊張老師專線：</a:t>
            </a:r>
            <a:r>
              <a:rPr lang="en-US" altLang="zh-TW" sz="2600" dirty="0">
                <a:latin typeface="標楷體" pitchFamily="65" charset="-120"/>
                <a:ea typeface="標楷體" pitchFamily="65" charset="-120"/>
              </a:rPr>
              <a:t>1980</a:t>
            </a:r>
          </a:p>
          <a:p>
            <a:r>
              <a:rPr lang="zh-TW" altLang="en-US" sz="2600" dirty="0">
                <a:latin typeface="標楷體" pitchFamily="65" charset="-120"/>
                <a:ea typeface="標楷體" pitchFamily="65" charset="-120"/>
              </a:rPr>
              <a:t>＊生命線專線：</a:t>
            </a:r>
            <a:r>
              <a:rPr lang="en-US" altLang="zh-TW" sz="2600" dirty="0">
                <a:latin typeface="標楷體" pitchFamily="65" charset="-120"/>
                <a:ea typeface="標楷體" pitchFamily="65" charset="-120"/>
              </a:rPr>
              <a:t>1995</a:t>
            </a:r>
          </a:p>
          <a:p>
            <a:r>
              <a:rPr lang="zh-TW" altLang="en-US" sz="2600" dirty="0">
                <a:latin typeface="標楷體" pitchFamily="65" charset="-120"/>
                <a:ea typeface="標楷體" pitchFamily="65" charset="-120"/>
              </a:rPr>
              <a:t>＊反霸凌專線：</a:t>
            </a:r>
            <a:r>
              <a:rPr lang="en-US" altLang="zh-TW" sz="2600" dirty="0">
                <a:latin typeface="標楷體" pitchFamily="65" charset="-120"/>
                <a:ea typeface="標楷體" pitchFamily="65" charset="-120"/>
              </a:rPr>
              <a:t>0800-200-885</a:t>
            </a:r>
          </a:p>
          <a:p>
            <a:endParaRPr lang="en-US" altLang="zh-TW" dirty="0">
              <a:latin typeface="新細明體"/>
            </a:endParaRPr>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373216"/>
            <a:ext cx="12985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928463"/>
            <a:ext cx="3491880" cy="20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470893"/>
      </p:ext>
    </p:extLst>
  </p:cSld>
  <p:clrMapOvr>
    <a:masterClrMapping/>
  </p:clrMapOvr>
  <mc:AlternateContent xmlns:mc="http://schemas.openxmlformats.org/markup-compatibility/2006">
    <mc:Choice xmlns:p14="http://schemas.microsoft.com/office/powerpoint/2010/main" Requires="p14">
      <p:transition spd="slow" p14:dur="2000" advTm="5023"/>
    </mc:Choice>
    <mc:Fallback>
      <p:transition spd="slow" advTm="50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65760"/>
            <a:ext cx="7732340" cy="789932"/>
          </a:xfrm>
        </p:spPr>
        <p:txBody>
          <a:bodyPr/>
          <a:lstStyle/>
          <a:p>
            <a:pPr algn="ctr"/>
            <a:r>
              <a:rPr lang="zh-TW" altLang="en-US" sz="6000" b="1" dirty="0">
                <a:solidFill>
                  <a:schemeClr val="accent2"/>
                </a:solidFill>
                <a:latin typeface="標楷體" pitchFamily="65" charset="-120"/>
                <a:ea typeface="標楷體" pitchFamily="65" charset="-120"/>
              </a:rPr>
              <a:t>性別</a:t>
            </a:r>
            <a:r>
              <a:rPr lang="zh-TW" altLang="en-US" sz="6000" b="1" dirty="0">
                <a:solidFill>
                  <a:srgbClr val="FF33CC"/>
                </a:solidFill>
                <a:latin typeface="標楷體" pitchFamily="65" charset="-120"/>
                <a:ea typeface="標楷體" pitchFamily="65" charset="-120"/>
              </a:rPr>
              <a:t>平等</a:t>
            </a:r>
            <a:r>
              <a:rPr lang="zh-TW" altLang="en-US" sz="6000" b="1" dirty="0">
                <a:solidFill>
                  <a:srgbClr val="006600"/>
                </a:solidFill>
                <a:latin typeface="標楷體" pitchFamily="65" charset="-120"/>
                <a:ea typeface="標楷體" pitchFamily="65" charset="-120"/>
              </a:rPr>
              <a:t>教育宣導</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571" y="1954591"/>
            <a:ext cx="2356988" cy="2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892" y="1988840"/>
            <a:ext cx="3315111" cy="24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198" y="1412776"/>
            <a:ext cx="2421631" cy="342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9250" y="5400678"/>
            <a:ext cx="12985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167870"/>
      </p:ext>
    </p:extLst>
  </p:cSld>
  <p:clrMapOvr>
    <a:masterClrMapping/>
  </p:clrMapOvr>
  <mc:AlternateContent xmlns:mc="http://schemas.openxmlformats.org/markup-compatibility/2006">
    <mc:Choice xmlns:p14="http://schemas.microsoft.com/office/powerpoint/2010/main" Requires="p14">
      <p:transition spd="slow" p14:dur="2000" advTm="5399"/>
    </mc:Choice>
    <mc:Fallback>
      <p:transition spd="slow" advTm="53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a:solidFill>
                  <a:srgbClr val="CB05AA"/>
                </a:solidFill>
                <a:latin typeface="標楷體" pitchFamily="65" charset="-120"/>
                <a:ea typeface="標楷體" pitchFamily="65" charset="-120"/>
              </a:rPr>
              <a:t>   家庭教育宣導</a:t>
            </a:r>
          </a:p>
        </p:txBody>
      </p:sp>
      <p:sp>
        <p:nvSpPr>
          <p:cNvPr id="3" name="內容版面配置區 2"/>
          <p:cNvSpPr>
            <a:spLocks noGrp="1"/>
          </p:cNvSpPr>
          <p:nvPr>
            <p:ph idx="1"/>
          </p:nvPr>
        </p:nvSpPr>
        <p:spPr/>
        <p:txBody>
          <a:bodyPr/>
          <a:lstStyle/>
          <a:p>
            <a:endParaRPr lang="zh-TW" alt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9159801"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49022"/>
      </p:ext>
    </p:extLst>
  </p:cSld>
  <p:clrMapOvr>
    <a:masterClrMapping/>
  </p:clrMapOvr>
  <mc:AlternateContent xmlns:mc="http://schemas.openxmlformats.org/markup-compatibility/2006">
    <mc:Choice xmlns:p14="http://schemas.microsoft.com/office/powerpoint/2010/main" Requires="p14">
      <p:transition spd="slow" p14:dur="2000" advTm="5135"/>
    </mc:Choice>
    <mc:Fallback>
      <p:transition spd="slow" advTm="513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3A13F8-2E8D-482F-9042-5B31F104FDB5}"/>
              </a:ext>
            </a:extLst>
          </p:cNvPr>
          <p:cNvSpPr>
            <a:spLocks noGrp="1"/>
          </p:cNvSpPr>
          <p:nvPr>
            <p:ph type="title"/>
          </p:nvPr>
        </p:nvSpPr>
        <p:spPr>
          <a:xfrm>
            <a:off x="822960" y="188640"/>
            <a:ext cx="7637472" cy="1008112"/>
          </a:xfrm>
        </p:spPr>
        <p:txBody>
          <a:bodyPr/>
          <a:lstStyle/>
          <a:p>
            <a:r>
              <a:rPr lang="zh-TW" altLang="en-US" sz="6000" dirty="0">
                <a:solidFill>
                  <a:srgbClr val="B9179E"/>
                </a:solidFill>
                <a:latin typeface="華康勘亭流" panose="03000909000000000000" pitchFamily="65" charset="-120"/>
                <a:ea typeface="華康勘亭流" panose="03000909000000000000" pitchFamily="65" charset="-120"/>
              </a:rPr>
              <a:t>   </a:t>
            </a:r>
            <a:r>
              <a:rPr lang="en-US" altLang="zh-TW" sz="6000" dirty="0">
                <a:solidFill>
                  <a:srgbClr val="C00000"/>
                </a:solidFill>
                <a:latin typeface="華康勘亭流" panose="03000909000000000000" pitchFamily="65" charset="-120"/>
                <a:ea typeface="華康勘亭流" panose="03000909000000000000" pitchFamily="65" charset="-120"/>
              </a:rPr>
              <a:t>113</a:t>
            </a:r>
            <a:r>
              <a:rPr lang="zh-TW" altLang="en-US" sz="6000" dirty="0">
                <a:solidFill>
                  <a:srgbClr val="006600"/>
                </a:solidFill>
                <a:latin typeface="華康勘亭流" panose="03000909000000000000" pitchFamily="65" charset="-120"/>
                <a:ea typeface="華康勘亭流" panose="03000909000000000000" pitchFamily="65" charset="-120"/>
              </a:rPr>
              <a:t>保護專線宣導</a:t>
            </a:r>
            <a:endParaRPr lang="zh-TW" altLang="en-US" sz="6000" b="1" dirty="0">
              <a:solidFill>
                <a:srgbClr val="006600"/>
              </a:solidFill>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ED4C6018-FB4F-408D-A96C-59BCC7C825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7421"/>
            <a:ext cx="9144000" cy="5487078"/>
          </a:xfrm>
        </p:spPr>
      </p:pic>
    </p:spTree>
    <p:extLst>
      <p:ext uri="{BB962C8B-B14F-4D97-AF65-F5344CB8AC3E}">
        <p14:creationId xmlns:p14="http://schemas.microsoft.com/office/powerpoint/2010/main" val="1576579576"/>
      </p:ext>
    </p:extLst>
  </p:cSld>
  <p:clrMapOvr>
    <a:masterClrMapping/>
  </p:clrMapOvr>
  <mc:AlternateContent xmlns:mc="http://schemas.openxmlformats.org/markup-compatibility/2006">
    <mc:Choice xmlns:p14="http://schemas.microsoft.com/office/powerpoint/2010/main" Requires="p14">
      <p:transition spd="slow" p14:dur="2000" advTm="5088"/>
    </mc:Choice>
    <mc:Fallback>
      <p:transition spd="slow" advTm="5088"/>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137</TotalTime>
  <Words>100</Words>
  <Application>Microsoft Office PowerPoint</Application>
  <PresentationFormat>如螢幕大小 (4:3)</PresentationFormat>
  <Paragraphs>19</Paragraphs>
  <Slides>6</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6</vt:i4>
      </vt:variant>
    </vt:vector>
  </HeadingPairs>
  <TitlesOfParts>
    <vt:vector size="16" baseType="lpstr">
      <vt:lpstr>華康勘亭流</vt:lpstr>
      <vt:lpstr>微軟正黑體</vt:lpstr>
      <vt:lpstr>新細明體</vt:lpstr>
      <vt:lpstr>標楷體</vt:lpstr>
      <vt:lpstr>Arial</vt:lpstr>
      <vt:lpstr>Franklin Gothic Book</vt:lpstr>
      <vt:lpstr>Franklin Gothic Medium</vt:lpstr>
      <vt:lpstr>Tunga</vt:lpstr>
      <vt:lpstr>Wingdings</vt:lpstr>
      <vt:lpstr>角度</vt:lpstr>
      <vt:lpstr>饒明國小110學年度 班親會</vt:lpstr>
      <vt:lpstr>PowerPoint 簡報</vt:lpstr>
      <vt:lpstr>PowerPoint 簡報</vt:lpstr>
      <vt:lpstr>性別平等教育宣導</vt:lpstr>
      <vt:lpstr>   家庭教育宣導</vt:lpstr>
      <vt:lpstr>   113保護專線宣導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饒明國小105學年度上學期 輔導工作推行委員會 第一次會議</dc:title>
  <dc:creator>user</dc:creator>
  <cp:lastModifiedBy>USER</cp:lastModifiedBy>
  <cp:revision>22</cp:revision>
  <dcterms:created xsi:type="dcterms:W3CDTF">2016-09-20T05:58:52Z</dcterms:created>
  <dcterms:modified xsi:type="dcterms:W3CDTF">2021-09-23T07:32:49Z</dcterms:modified>
</cp:coreProperties>
</file>