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6" r:id="rId5"/>
    <p:sldId id="319" r:id="rId6"/>
    <p:sldId id="305" r:id="rId7"/>
    <p:sldId id="306" r:id="rId8"/>
    <p:sldId id="314" r:id="rId9"/>
    <p:sldId id="320" r:id="rId10"/>
    <p:sldId id="321" r:id="rId11"/>
    <p:sldId id="259" r:id="rId12"/>
    <p:sldId id="322" r:id="rId13"/>
    <p:sldId id="323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邀請成員分享從中獲得的洞見或其它結果 </a:t>
          </a:r>
          <a:r>
            <a:rPr lang="en-US" alt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(</a:t>
          </a:r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大群</a:t>
          </a:r>
          <a:r>
            <a:rPr lang="en-US" alt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)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創造環境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營造輕鬆交談的氛圍，進行不被打斷的充分發言。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歡迎式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溫馨且熱騰地歡迎大家，並說明進行流程。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小組輪替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輪替</a:t>
          </a:r>
          <a:r>
            <a:rPr lang="en-US" alt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3</a:t>
          </a:r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桌或更多，每桌交流</a:t>
          </a:r>
          <a:r>
            <a:rPr lang="en-US" alt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20-30</a:t>
          </a:r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分鐘，桌長留</a:t>
          </a:r>
          <a:r>
            <a:rPr lang="en-US" alt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/</a:t>
          </a:r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不留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每桌都有一呼應主題或特定情境的</a:t>
          </a:r>
          <a:r>
            <a:rPr lang="zh-TW" altLang="en-US" sz="1600" b="1" i="0" u="sng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有連結</a:t>
          </a:r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的提問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收成想法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設計提問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73526" custLinFactNeighborY="1320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 custLinFactNeighborY="-56478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73526" custLinFactNeighborY="13200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73526" custLinFactNeighborY="13200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73526" custLinFactNeighborY="13200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 custLinFactNeighborY="-56478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X="99917" custScaleY="173186" custLinFactNeighborY="13200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3760" y="81726"/>
          <a:ext cx="2011384" cy="60341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創造環境</a:t>
          </a:r>
          <a:endParaRPr lang="zh-TW" sz="2000" kern="12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sp:txBody>
      <dsp:txXfrm>
        <a:off x="13760" y="81726"/>
        <a:ext cx="2011384" cy="603415"/>
      </dsp:txXfrm>
    </dsp:sp>
    <dsp:sp modelId="{22359DD7-1BFB-4900-BAE6-6084F2F57988}">
      <dsp:nvSpPr>
        <dsp:cNvPr id="0" name=""/>
        <dsp:cNvSpPr/>
      </dsp:nvSpPr>
      <dsp:spPr>
        <a:xfrm>
          <a:off x="13760" y="677052"/>
          <a:ext cx="2011384" cy="256932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營造輕鬆交談的氛圍，進行不被打斷的充分發言。</a:t>
          </a:r>
          <a:endParaRPr lang="zh-TW" sz="1600" b="0" i="0" kern="120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sp:txBody>
      <dsp:txXfrm>
        <a:off x="13760" y="677052"/>
        <a:ext cx="2011384" cy="2569320"/>
      </dsp:txXfrm>
    </dsp:sp>
    <dsp:sp modelId="{C4F84DEA-2002-4D32-8E80-70EEE05E345A}">
      <dsp:nvSpPr>
        <dsp:cNvPr id="0" name=""/>
        <dsp:cNvSpPr/>
      </dsp:nvSpPr>
      <dsp:spPr>
        <a:xfrm>
          <a:off x="2132933" y="81726"/>
          <a:ext cx="2011384" cy="60341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歡迎式</a:t>
          </a:r>
          <a:endParaRPr lang="zh-TW" sz="2000" kern="12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sp:txBody>
      <dsp:txXfrm>
        <a:off x="2132933" y="81726"/>
        <a:ext cx="2011384" cy="603415"/>
      </dsp:txXfrm>
    </dsp:sp>
    <dsp:sp modelId="{4FEB85EB-D046-4CDB-8A62-BBCE260C4490}">
      <dsp:nvSpPr>
        <dsp:cNvPr id="0" name=""/>
        <dsp:cNvSpPr/>
      </dsp:nvSpPr>
      <dsp:spPr>
        <a:xfrm>
          <a:off x="2132933" y="677052"/>
          <a:ext cx="2011384" cy="256932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溫馨且熱騰地歡迎大家，並說明進行流程。</a:t>
          </a:r>
          <a:endParaRPr lang="zh-TW" sz="1600" b="0" i="0" kern="120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sp:txBody>
      <dsp:txXfrm>
        <a:off x="2132933" y="677052"/>
        <a:ext cx="2011384" cy="2569320"/>
      </dsp:txXfrm>
    </dsp:sp>
    <dsp:sp modelId="{49B7F8FA-D256-41EF-9327-52A3551D9A60}">
      <dsp:nvSpPr>
        <dsp:cNvPr id="0" name=""/>
        <dsp:cNvSpPr/>
      </dsp:nvSpPr>
      <dsp:spPr>
        <a:xfrm>
          <a:off x="4252107" y="81726"/>
          <a:ext cx="2011384" cy="60341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小組輪替</a:t>
          </a:r>
          <a:endParaRPr lang="zh-TW" sz="2000" kern="12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sp:txBody>
      <dsp:txXfrm>
        <a:off x="4252107" y="81726"/>
        <a:ext cx="2011384" cy="603415"/>
      </dsp:txXfrm>
    </dsp:sp>
    <dsp:sp modelId="{6B5FE59C-B471-448A-AA7A-B526DCC4D4CA}">
      <dsp:nvSpPr>
        <dsp:cNvPr id="0" name=""/>
        <dsp:cNvSpPr/>
      </dsp:nvSpPr>
      <dsp:spPr>
        <a:xfrm>
          <a:off x="4252107" y="677052"/>
          <a:ext cx="2011384" cy="256932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輪替</a:t>
          </a:r>
          <a:r>
            <a:rPr lang="en-US" altLang="zh-TW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3</a:t>
          </a: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桌或更多，每桌交流</a:t>
          </a:r>
          <a:r>
            <a:rPr lang="en-US" altLang="zh-TW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20-30</a:t>
          </a: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分鐘，桌長留</a:t>
          </a:r>
          <a:r>
            <a:rPr lang="en-US" altLang="zh-TW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/</a:t>
          </a: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不留</a:t>
          </a:r>
          <a:endParaRPr lang="zh-TW" sz="1600" b="0" i="0" kern="120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sp:txBody>
      <dsp:txXfrm>
        <a:off x="4252107" y="677052"/>
        <a:ext cx="2011384" cy="2569320"/>
      </dsp:txXfrm>
    </dsp:sp>
    <dsp:sp modelId="{4132ECB1-6BEF-4935-AFA3-B2EAA48FDE7E}">
      <dsp:nvSpPr>
        <dsp:cNvPr id="0" name=""/>
        <dsp:cNvSpPr/>
      </dsp:nvSpPr>
      <dsp:spPr>
        <a:xfrm>
          <a:off x="6371281" y="81726"/>
          <a:ext cx="2011384" cy="60341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設計提問</a:t>
          </a:r>
          <a:endParaRPr lang="zh-TW" sz="2000" kern="12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sp:txBody>
      <dsp:txXfrm>
        <a:off x="6371281" y="81726"/>
        <a:ext cx="2011384" cy="603415"/>
      </dsp:txXfrm>
    </dsp:sp>
    <dsp:sp modelId="{C42A8BDE-B838-475D-AFDE-17B60D744AB6}">
      <dsp:nvSpPr>
        <dsp:cNvPr id="0" name=""/>
        <dsp:cNvSpPr/>
      </dsp:nvSpPr>
      <dsp:spPr>
        <a:xfrm>
          <a:off x="6371281" y="677052"/>
          <a:ext cx="2011384" cy="256932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每桌都有一呼應主題或特定情境的</a:t>
          </a:r>
          <a:r>
            <a:rPr lang="zh-TW" altLang="en-US" sz="1600" b="1" i="0" u="sng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有連結</a:t>
          </a: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的提問</a:t>
          </a:r>
          <a:endParaRPr lang="zh-TW" sz="1600" b="0" i="0" kern="120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sp:txBody>
      <dsp:txXfrm>
        <a:off x="6371281" y="677052"/>
        <a:ext cx="2011384" cy="2569320"/>
      </dsp:txXfrm>
    </dsp:sp>
    <dsp:sp modelId="{59606EB9-9F10-4D12-A33F-A242FDCC0D0F}">
      <dsp:nvSpPr>
        <dsp:cNvPr id="0" name=""/>
        <dsp:cNvSpPr/>
      </dsp:nvSpPr>
      <dsp:spPr>
        <a:xfrm>
          <a:off x="8490455" y="82985"/>
          <a:ext cx="2011384" cy="60341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收成想法</a:t>
          </a:r>
          <a:endParaRPr lang="zh-TW" sz="2000" kern="12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sp:txBody>
      <dsp:txXfrm>
        <a:off x="8490455" y="82985"/>
        <a:ext cx="2011384" cy="603415"/>
      </dsp:txXfrm>
    </dsp:sp>
    <dsp:sp modelId="{C8429E68-36DD-4F6A-A2F4-7CCDADCEFAD1}">
      <dsp:nvSpPr>
        <dsp:cNvPr id="0" name=""/>
        <dsp:cNvSpPr/>
      </dsp:nvSpPr>
      <dsp:spPr>
        <a:xfrm>
          <a:off x="8491289" y="680827"/>
          <a:ext cx="2009715" cy="256428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邀請成員分享從中獲得的洞見或其它結果 </a:t>
          </a:r>
          <a:r>
            <a:rPr lang="en-US" altLang="zh-TW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(</a:t>
          </a: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大群</a:t>
          </a:r>
          <a:r>
            <a:rPr lang="en-US" altLang="zh-TW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)</a:t>
          </a:r>
          <a:endParaRPr lang="zh-TW" sz="1600" b="0" i="0" kern="120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sp:txBody>
      <dsp:txXfrm>
        <a:off x="8491289" y="680827"/>
        <a:ext cx="2009715" cy="2564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水平動作清單"/>
  <dgm:desc val="用來顯示非連續或群組清單的資訊。適用於大量文字。所有文字的強調等級都相同，且不會暗示方向。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7C6066CC-FAFE-48A8-91EC-6BB56874C445}" type="datetime1">
              <a:rPr lang="zh-TW" altLang="en-US" smtClean="0"/>
              <a:t>2023/9/12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17369B77-94AB-0344-9EBF-9DB9EE8D3AB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49C45614-5753-45F0-95B2-47811770A123}" type="datetime1">
              <a:rPr lang="zh-TW" altLang="en-US" smtClean="0"/>
              <a:t>2023/9/12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0775476F-A808-1F46-A368-07984F6DA22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en-US" altLang="zh-TW" smtClean="0"/>
              <a:t>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en-US" altLang="zh-TW" smtClean="0"/>
              <a:t>10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81707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52691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468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6641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58975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47494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en-US" altLang="zh-TW" smtClean="0"/>
              <a:t>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87007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en-US" altLang="zh-TW" smtClean="0"/>
              <a:t>8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4080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包含文字、植物的圖片&#10;&#10;自動產生的描述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橢圓​​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 descr="包含文字的圖片&#10;&#10;自動產生的描述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橢圓​​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張包含陶瓷器皿、瓷器的圖片&#10;&#10;自動產生的描述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zh-TW" sz="4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zh-TW" sz="2400"/>
            </a:lvl1pPr>
            <a:lvl2pPr marL="457200" indent="0" algn="ctr">
              <a:buNone/>
              <a:defRPr lang="zh-TW" sz="2000"/>
            </a:lvl2pPr>
            <a:lvl3pPr marL="914400" indent="0" algn="ctr">
              <a:buNone/>
              <a:defRPr lang="zh-TW" sz="1800"/>
            </a:lvl3pPr>
            <a:lvl4pPr marL="1371600" indent="0" algn="ctr">
              <a:buNone/>
              <a:defRPr lang="zh-TW" sz="1600"/>
            </a:lvl4pPr>
            <a:lvl5pPr marL="1828800" indent="0" algn="ctr">
              <a:buNone/>
              <a:defRPr lang="zh-TW" sz="1600"/>
            </a:lvl5pPr>
            <a:lvl6pPr marL="2286000" indent="0" algn="ctr">
              <a:buNone/>
              <a:defRPr lang="zh-TW" sz="1600"/>
            </a:lvl6pPr>
            <a:lvl7pPr marL="2743200" indent="0" algn="ctr">
              <a:buNone/>
              <a:defRPr lang="zh-TW" sz="1600"/>
            </a:lvl7pPr>
            <a:lvl8pPr marL="3200400" indent="0" algn="ctr">
              <a:buNone/>
              <a:defRPr lang="zh-TW" sz="1600"/>
            </a:lvl8pPr>
            <a:lvl9pPr marL="3657600" indent="0" algn="ctr">
              <a:buNone/>
              <a:defRPr lang="zh-TW"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9" name="圖片 8" descr="包含布料的圖片&#10;&#10;自動產生的描述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包含花、植物的圖片&#10;&#10;自動產生的描述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36" name="圖片 35" descr="樹的特寫&#10;&#10;以中可信度自動產生的描述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29" name="文字版面配置區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內容預留位置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31" name="文字版面配置區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38" name="圖片 37" descr="一群花&#10;&#10;以低可信度自動產生的描述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文字版面配置區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 descr="包含軟體動物、昆蟲的圖片&#10;&#10;自動產生的描述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15" name="文字預留位置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包含布料的圖片&#10;&#10;自動產生的描述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花、植物的圖片&#10;&#10;自動產生的描述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圖片 9" descr="花的特寫&#10;&#10;以低可信度自動產生的描述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圖片 11" descr="花的特寫&#10;&#10;以低可信度自動產生的描述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zh-TW" sz="2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7" name="圖片 6" descr="包含軟體動物、昆蟲的圖片&#10;&#10;自動產生的描述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zh-TW" sz="3200"/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包含布料的圖片&#10;&#10;自動產生的描述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群花&#10;&#10;以低可信度自動產生的描述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zh-TW" sz="2400"/>
            </a:lvl1pPr>
            <a:lvl2pPr marL="228600">
              <a:buClr>
                <a:srgbClr val="73292A"/>
              </a:buClr>
              <a:defRPr lang="zh-TW" sz="2000"/>
            </a:lvl2pPr>
            <a:lvl3pPr marL="685800">
              <a:buClr>
                <a:srgbClr val="73292A"/>
              </a:buClr>
              <a:defRPr lang="zh-TW" sz="1800"/>
            </a:lvl3pPr>
            <a:lvl4pPr marL="1143000">
              <a:buClr>
                <a:srgbClr val="73292A"/>
              </a:buClr>
              <a:defRPr lang="zh-TW" sz="1600"/>
            </a:lvl4pPr>
            <a:lvl5pPr marL="1600200">
              <a:buClr>
                <a:srgbClr val="73292A"/>
              </a:buClr>
              <a:defRPr lang="zh-TW" sz="16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6" name="圖片 5" descr="包含花、植物的圖片&#10;&#10;自動產生的描述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文字版面配置區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zh-TW" sz="18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植物特寫&#10;&#10;以低可信度自動產生的描述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圖片 8" descr="包含床單、布料的圖片&#10;&#10;自動產生的描述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Microsoft JhengHei UI Light" panose="020B0302020104020203" pitchFamily="34" charset="-79"/>
              <a:ea typeface="Microsoft JhengHei UI Light"/>
              <a:cs typeface="Gill Sans Light" panose="020B0302020104020203" pitchFamily="34" charset="-79"/>
            </a:endParaRPr>
          </a:p>
        </p:txBody>
      </p:sp>
      <p:pic>
        <p:nvPicPr>
          <p:cNvPr id="15" name="圖片 14" descr="一張包含陶瓷器皿、瓷器的圖片&#10;&#10;自動產生的描述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圖片 16" descr="包含文字的圖片&#10;&#10;自動產生的描述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與內容 (綠色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布料的圖片&#10;&#10;自動產生的描述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6" name="圖片 15" descr="包含花、植物的圖片&#10;&#10;自動產生的描述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圖片 18" descr="包含軟體動物、昆蟲的圖片&#10;&#10;自動產生的描述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accent3"/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7" name="文字版面配置區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”</a:t>
            </a:r>
          </a:p>
        </p:txBody>
      </p:sp>
      <p:sp>
        <p:nvSpPr>
          <p:cNvPr id="28" name="文字版面配置區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6" name="圖片版面配置區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5" name="文字版面配置區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4" name="文字版面配置區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圖片版面配置區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3" name="文字版面配置區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4" name="圖片版面配置區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7" name="文字版面配置區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5" name="文字版面配置區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7" name="圖片版面配置區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2" name="文字版面配置區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1" name="文字版面配置區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zh-TW" sz="2800" kern="1200">
          <a:solidFill>
            <a:schemeClr val="accent3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400" kern="1200">
          <a:solidFill>
            <a:schemeClr val="accent3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000" kern="1200">
          <a:solidFill>
            <a:schemeClr val="accent3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bbaprs.com/news-6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139" y="1017074"/>
            <a:ext cx="3749040" cy="13258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en-US" altLang="zh-TW" dirty="0">
                <a:solidFill>
                  <a:schemeClr val="accent3"/>
                </a:solidFill>
                <a:latin typeface="Microsoft JhengHei UI" panose="02020602080505020303" pitchFamily="18" charset="77"/>
                <a:ea typeface="Microsoft JhengHei UI"/>
                <a:cs typeface="Calibri Light"/>
              </a:rPr>
              <a:t>9/12 </a:t>
            </a:r>
            <a:r>
              <a:rPr lang="zh-TW" altLang="en-US" dirty="0">
                <a:solidFill>
                  <a:schemeClr val="accent3"/>
                </a:solidFill>
                <a:latin typeface="Microsoft JhengHei UI" panose="02020602080505020303" pitchFamily="18" charset="77"/>
                <a:ea typeface="Microsoft JhengHei UI"/>
                <a:cs typeface="Calibri Light"/>
              </a:rPr>
              <a:t>下午</a:t>
            </a:r>
            <a:endParaRPr lang="zh-TW" dirty="0">
              <a:solidFill>
                <a:schemeClr val="accent3"/>
              </a:solidFill>
              <a:latin typeface="Microsoft JhengHei UI" panose="02020602080505020303" pitchFamily="18" charset="77"/>
              <a:ea typeface="Microsoft JhengHei UI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A</a:t>
            </a:r>
          </a:p>
        </p:txBody>
      </p:sp>
      <p:pic>
        <p:nvPicPr>
          <p:cNvPr id="10" name="圖片 9" descr="花葉符號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圖片 1928" descr="花葉符號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46139" y="2572004"/>
            <a:ext cx="3749040" cy="3968046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</a:lstStyle>
          <a:p>
            <a:pPr marL="0" indent="0" rtl="0">
              <a:lnSpc>
                <a:spcPct val="100000"/>
              </a:lnSpc>
              <a:buNone/>
            </a:pPr>
            <a:r>
              <a:rPr lang="en-US" altLang="zh-TW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13</a:t>
            </a:r>
            <a:r>
              <a:rPr lang="zh-TW" altLang="en-US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：</a:t>
            </a:r>
            <a:r>
              <a:rPr lang="en-US" altLang="zh-TW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00-14</a:t>
            </a:r>
            <a:r>
              <a:rPr lang="zh-TW" altLang="en-US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：</a:t>
            </a:r>
            <a:r>
              <a:rPr lang="en-US" altLang="zh-TW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00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zh-TW" altLang="en-US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氣候變遷咖啡館</a:t>
            </a:r>
            <a:endParaRPr lang="en-US" alt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zh-TW" altLang="en-US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00000"/>
              </a:lnSpc>
              <a:buNone/>
            </a:pPr>
            <a:r>
              <a:rPr lang="en-US" altLang="zh-TW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14</a:t>
            </a:r>
            <a:r>
              <a:rPr lang="zh-TW" altLang="en-US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：</a:t>
            </a:r>
            <a:r>
              <a:rPr lang="en-US" altLang="zh-TW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10-16</a:t>
            </a:r>
            <a:r>
              <a:rPr lang="zh-TW" altLang="en-US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：</a:t>
            </a:r>
            <a:r>
              <a:rPr lang="en-US" altLang="zh-TW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00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zh-TW" altLang="en-US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氣候變遷教學設計與分享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t>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518" y="1490659"/>
            <a:ext cx="3922776" cy="1325880"/>
          </a:xfrm>
        </p:spPr>
        <p:txBody>
          <a:bodyPr rtlCol="0">
            <a:noAutofit/>
          </a:bodyPr>
          <a:lstStyle>
            <a:defPPr>
              <a:defRPr lang="zh-TW"/>
            </a:def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3600" b="1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14</a:t>
            </a:r>
            <a:r>
              <a:rPr lang="zh-TW" altLang="en-US" sz="3600" b="1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：</a:t>
            </a:r>
            <a:r>
              <a:rPr lang="en-US" altLang="zh-TW" sz="3600" b="1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10-16</a:t>
            </a:r>
            <a:r>
              <a:rPr lang="zh-TW" altLang="en-US" sz="3600" b="1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：</a:t>
            </a:r>
            <a:r>
              <a:rPr lang="en-US" altLang="zh-TW" sz="3600" b="1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00</a:t>
            </a:r>
            <a:br>
              <a:rPr lang="en-US" altLang="zh-TW" sz="3600" b="1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</a:br>
            <a:br>
              <a:rPr lang="en-US" altLang="zh-TW" sz="600" b="1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</a:br>
            <a:r>
              <a:rPr lang="zh-TW" altLang="en-US" sz="2600" b="1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氣候變遷教學設計與分享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A</a:t>
            </a:r>
          </a:p>
        </p:txBody>
      </p:sp>
      <p:pic>
        <p:nvPicPr>
          <p:cNvPr id="10" name="圖片 9" descr="花葉符號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圖片 1928" descr="花葉符號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31518" y="3045589"/>
            <a:ext cx="3749040" cy="3558973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</a:lstStyle>
          <a:p>
            <a:pPr marL="0" indent="0" rtl="0"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教學設計與案例 </a:t>
            </a:r>
            <a:r>
              <a:rPr lang="en-US" altLang="zh-TW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(60mins)</a:t>
            </a:r>
          </a:p>
          <a:p>
            <a:pPr marL="0" indent="0" rtl="0"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產出課程構想書 </a:t>
            </a:r>
            <a:r>
              <a:rPr lang="en-US" altLang="zh-TW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(20mins)</a:t>
            </a:r>
          </a:p>
          <a:p>
            <a:pPr marL="0" indent="0" rtl="0">
              <a:buNone/>
            </a:pPr>
            <a:r>
              <a:rPr lang="zh-TW" altLang="en-US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各組分享 </a:t>
            </a:r>
            <a:r>
              <a:rPr lang="en-US" altLang="zh-TW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(30mins)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t>10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6600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標題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sz="3600" dirty="0"/>
              <a:t>很開心認識大家！</a:t>
            </a:r>
            <a:endParaRPr lang="zh-TW" sz="3600" dirty="0"/>
          </a:p>
        </p:txBody>
      </p:sp>
      <p:sp>
        <p:nvSpPr>
          <p:cNvPr id="21" name="文字版面配置區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494" y="4549668"/>
            <a:ext cx="2194560" cy="35560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sz="2400" dirty="0"/>
              <a:t>蕭人瑄</a:t>
            </a:r>
            <a:endParaRPr lang="zh-TW" sz="24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2</a:t>
            </a:fld>
            <a:endParaRPr lang="zh-TW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ED90EE95-0AE8-2B4F-27D2-28DAE8EA6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23" b="16671"/>
          <a:stretch/>
        </p:blipFill>
        <p:spPr>
          <a:xfrm>
            <a:off x="1590518" y="1706563"/>
            <a:ext cx="2936512" cy="2647005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853D592E-2C5C-121D-A71F-54AEFC109583}"/>
              </a:ext>
            </a:extLst>
          </p:cNvPr>
          <p:cNvSpPr txBox="1"/>
          <p:nvPr/>
        </p:nvSpPr>
        <p:spPr>
          <a:xfrm>
            <a:off x="4961746" y="2083634"/>
            <a:ext cx="5831174" cy="105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TW" altLang="en-US" sz="2400" dirty="0"/>
              <a:t>任職於國家教育研究院戶外教育研究室</a:t>
            </a:r>
            <a:endParaRPr lang="en-US" altLang="zh-TW" sz="2400" dirty="0"/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TW" altLang="en-US" sz="2400" dirty="0"/>
              <a:t>                                      擔任博士後研究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BA154A5-D7AF-1E98-4954-9B737F7DAD4C}"/>
              </a:ext>
            </a:extLst>
          </p:cNvPr>
          <p:cNvSpPr txBox="1"/>
          <p:nvPr/>
        </p:nvSpPr>
        <p:spPr>
          <a:xfrm>
            <a:off x="4961746" y="3303543"/>
            <a:ext cx="6071017" cy="2128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/>
              <a:t>國立臺灣師範大學環境教育研究所 博士</a:t>
            </a:r>
            <a:endParaRPr lang="en-US" altLang="zh-TW" sz="2000" dirty="0"/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/>
              <a:t>美國中央華盛頓大學實驗心理研究 碩士</a:t>
            </a:r>
            <a:endParaRPr lang="en-US" altLang="zh-TW" sz="2000" dirty="0"/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/>
              <a:t>國立臺灣大學畜產學研究所</a:t>
            </a:r>
            <a:r>
              <a:rPr lang="en-US" altLang="zh-TW" sz="2000" dirty="0"/>
              <a:t>(</a:t>
            </a:r>
            <a:r>
              <a:rPr lang="zh-TW" altLang="en-US" sz="2000" dirty="0"/>
              <a:t>生產組</a:t>
            </a:r>
            <a:r>
              <a:rPr lang="en-US" altLang="zh-TW" sz="2000" dirty="0"/>
              <a:t>)</a:t>
            </a:r>
            <a:r>
              <a:rPr lang="zh-TW" altLang="en-US" sz="2000" dirty="0"/>
              <a:t> 碩士</a:t>
            </a:r>
            <a:endParaRPr lang="en-US" altLang="zh-TW" sz="2000" dirty="0"/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/>
              <a:t>黑猩猩行為與保育推廣講師</a:t>
            </a:r>
            <a:endParaRPr lang="en-US" altLang="zh-TW" sz="2000" dirty="0"/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dirty="0" err="1"/>
              <a:t>FishBanks</a:t>
            </a:r>
            <a:r>
              <a:rPr lang="zh-TW" altLang="en-US" sz="2000" dirty="0"/>
              <a:t>模擬遊戲講師</a:t>
            </a:r>
          </a:p>
        </p:txBody>
      </p:sp>
    </p:spTree>
    <p:extLst>
      <p:ext uri="{BB962C8B-B14F-4D97-AF65-F5344CB8AC3E}">
        <p14:creationId xmlns:p14="http://schemas.microsoft.com/office/powerpoint/2010/main" val="299446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世界咖啡館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en-US" altLang="zh-TW" dirty="0"/>
              <a:t>World Café</a:t>
            </a:r>
            <a:endParaRPr lang="zh-TW" dirty="0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CB78BE02-C7B1-9259-3ED1-160D50EF15E6}"/>
              </a:ext>
            </a:extLst>
          </p:cNvPr>
          <p:cNvSpPr txBox="1">
            <a:spLocks/>
          </p:cNvSpPr>
          <p:nvPr/>
        </p:nvSpPr>
        <p:spPr>
          <a:xfrm>
            <a:off x="4596384" y="4594145"/>
            <a:ext cx="2999232" cy="43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zh-TW" sz="2400" kern="1200">
                <a:solidFill>
                  <a:schemeClr val="accent3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zh-TW" sz="2000" kern="1200">
                <a:solidFill>
                  <a:schemeClr val="accent3"/>
                </a:solidFill>
                <a:latin typeface="+mn-ea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zh-TW" sz="1800" kern="1200">
                <a:solidFill>
                  <a:schemeClr val="accent3"/>
                </a:solidFill>
                <a:latin typeface="+mn-ea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zh-TW" sz="1600" kern="1200">
                <a:solidFill>
                  <a:schemeClr val="accent3"/>
                </a:solidFill>
                <a:latin typeface="+mn-ea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zh-TW" sz="1600" kern="1200">
                <a:solidFill>
                  <a:schemeClr val="accent3"/>
                </a:solidFill>
                <a:latin typeface="+mn-ea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r>
              <a:rPr lang="zh-TW" altLang="en-US" dirty="0"/>
              <a:t>氣候變遷篇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sz="3600" dirty="0"/>
              <a:t>首先，為自己泡一杯咖啡</a:t>
            </a:r>
            <a:r>
              <a:rPr lang="en-US" altLang="zh-TW" sz="3600" dirty="0"/>
              <a:t>/</a:t>
            </a:r>
            <a:r>
              <a:rPr lang="zh-TW" altLang="en-US" sz="3600" dirty="0"/>
              <a:t>茶。</a:t>
            </a:r>
            <a:endParaRPr lang="zh-TW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我們即將要體驗的過程被稱為「世界咖啡館」（</a:t>
            </a:r>
            <a:r>
              <a:rPr lang="en-US" altLang="zh-TW" dirty="0"/>
              <a:t>World Café</a:t>
            </a:r>
            <a:r>
              <a:rPr lang="zh-TW" altLang="en-US" dirty="0"/>
              <a:t>）。</a:t>
            </a:r>
            <a:endParaRPr lang="en-US" altLang="zh-TW" dirty="0"/>
          </a:p>
          <a:p>
            <a:pPr rtl="0">
              <a:lnSpc>
                <a:spcPct val="114000"/>
              </a:lnSpc>
              <a:spcBef>
                <a:spcPts val="1200"/>
              </a:spcBef>
            </a:pPr>
            <a:r>
              <a:rPr lang="zh-TW" altLang="en-US" dirty="0"/>
              <a:t>這是一種結構性的交流會話過程，進行有彈性的實用討論，可以帶動同步對話、分享共同知識，並且有效地在對話中為焦點議題創造新的意義以及各種可能，被認為是發展群體智慧及找到新的行動契機的方法。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4</a:t>
            </a:fld>
            <a:endParaRPr lang="zh-TW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75D0CB3-6F6D-F6C6-9292-3D9BEE705B48}"/>
              </a:ext>
            </a:extLst>
          </p:cNvPr>
          <p:cNvCxnSpPr/>
          <p:nvPr/>
        </p:nvCxnSpPr>
        <p:spPr>
          <a:xfrm>
            <a:off x="2892490" y="2397967"/>
            <a:ext cx="624217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788170"/>
            <a:ext cx="8705088" cy="1619237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在國小階段教學氣候變遷</a:t>
            </a:r>
            <a:endParaRPr lang="zh-TW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“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664" y="1272541"/>
            <a:ext cx="3231992" cy="2074891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>
              <a:lnSpc>
                <a:spcPct val="150000"/>
              </a:lnSpc>
            </a:pPr>
            <a:r>
              <a:rPr lang="zh-TW" altLang="en-US" sz="3000" dirty="0"/>
              <a:t>讓我們輕鬆愉快</a:t>
            </a:r>
            <a:br>
              <a:rPr lang="en-US" altLang="zh-TW" sz="3000" dirty="0"/>
            </a:br>
            <a:r>
              <a:rPr lang="zh-TW" altLang="en-US" sz="3000" dirty="0"/>
              <a:t>地交流以下提問：</a:t>
            </a:r>
            <a:endParaRPr lang="zh-TW" sz="3000" dirty="0"/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F</a:t>
            </a:r>
          </a:p>
        </p:txBody>
      </p:sp>
      <p:pic>
        <p:nvPicPr>
          <p:cNvPr id="10" name="圖片 9" descr="花葉符號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9" name="投影片編號版面配置區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pPr rtl="0"/>
              <a:t>6</a:t>
            </a:fld>
            <a:endParaRPr lang="zh-TW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B4F55A7-DD41-5072-FE92-54ED94B94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302" y="125677"/>
            <a:ext cx="3231993" cy="3103469"/>
          </a:xfrm>
          <a:prstGeom prst="rect">
            <a:avLst/>
          </a:prstGeom>
        </p:spPr>
      </p:pic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DC4256B3-5955-3547-6BDA-262959DF0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37" y="3465719"/>
            <a:ext cx="5881454" cy="29428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200" dirty="0"/>
              <a:t>氣候變遷跟我個人及孩子有什麼關係？</a:t>
            </a:r>
            <a:endParaRPr lang="en-US" altLang="zh-TW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200" dirty="0"/>
              <a:t>我的教學中哪些內容跟氣候變遷息息相關？</a:t>
            </a:r>
            <a:endParaRPr lang="en-US" altLang="zh-TW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200" dirty="0"/>
              <a:t>將來如果有機會，且不考慮限制的話，我最想要教哪些氣候變遷的內容？</a:t>
            </a:r>
            <a:endParaRPr lang="en-US" altLang="zh-TW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200" dirty="0"/>
              <a:t>我如果上了這樣的課，可以產生什麼效果？</a:t>
            </a:r>
          </a:p>
        </p:txBody>
      </p:sp>
    </p:spTree>
    <p:extLst>
      <p:ext uri="{BB962C8B-B14F-4D97-AF65-F5344CB8AC3E}">
        <p14:creationId xmlns:p14="http://schemas.microsoft.com/office/powerpoint/2010/main" val="48093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怎麼進行？</a:t>
            </a:r>
            <a:endParaRPr 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062" y="989352"/>
            <a:ext cx="3957404" cy="5261546"/>
          </a:xfrm>
        </p:spPr>
        <p:txBody>
          <a:bodyPr rtlCol="0">
            <a:normAutofit lnSpcReduction="10000"/>
          </a:bodyPr>
          <a:lstStyle>
            <a:defPPr>
              <a:defRPr lang="zh-TW"/>
            </a:defPPr>
          </a:lstStyle>
          <a:p>
            <a:pPr marL="457200" indent="-457200" rtl="0">
              <a:buFont typeface="+mj-lt"/>
              <a:buAutoNum type="arabicPeriod"/>
            </a:pPr>
            <a:r>
              <a:rPr lang="zh-TW" altLang="en-US" dirty="0"/>
              <a:t>每桌</a:t>
            </a:r>
            <a:r>
              <a:rPr lang="en-US" altLang="zh-TW" dirty="0"/>
              <a:t>4-5</a:t>
            </a:r>
            <a:r>
              <a:rPr lang="zh-TW" altLang="en-US" dirty="0"/>
              <a:t>人</a:t>
            </a:r>
            <a:r>
              <a:rPr lang="zh-TW" dirty="0"/>
              <a:t>​</a:t>
            </a:r>
          </a:p>
          <a:p>
            <a:pPr marL="457200" indent="-457200" rtl="0">
              <a:buFont typeface="+mj-lt"/>
              <a:buAutoNum type="arabicPeriod"/>
            </a:pPr>
            <a:r>
              <a:rPr lang="zh-TW" altLang="en-US" dirty="0"/>
              <a:t>每桌</a:t>
            </a:r>
            <a:r>
              <a:rPr lang="en-US" altLang="zh-TW" dirty="0"/>
              <a:t>1</a:t>
            </a:r>
            <a:r>
              <a:rPr lang="zh-TW" altLang="en-US" dirty="0"/>
              <a:t>位桌長、</a:t>
            </a:r>
            <a:r>
              <a:rPr lang="en-US" altLang="zh-TW" dirty="0"/>
              <a:t>1</a:t>
            </a:r>
            <a:r>
              <a:rPr lang="zh-TW" altLang="en-US" dirty="0"/>
              <a:t>個提問</a:t>
            </a:r>
            <a:endParaRPr lang="en-US" altLang="zh-TW" dirty="0"/>
          </a:p>
          <a:p>
            <a:pPr marL="457200" indent="-457200" rtl="0">
              <a:buFont typeface="+mj-lt"/>
              <a:buAutoNum type="arabicPeriod"/>
            </a:pPr>
            <a:r>
              <a:rPr lang="zh-TW" altLang="en-US" dirty="0"/>
              <a:t>桌長帶領大家對該桌提問進行交流、寫下想法（</a:t>
            </a:r>
            <a:r>
              <a:rPr lang="en-US" altLang="zh-TW" dirty="0"/>
              <a:t>10</a:t>
            </a:r>
            <a:r>
              <a:rPr lang="zh-TW" altLang="en-US" dirty="0"/>
              <a:t>分鐘）</a:t>
            </a:r>
            <a:endParaRPr lang="en-US" altLang="zh-TW" dirty="0"/>
          </a:p>
          <a:p>
            <a:pPr marL="457200" indent="-457200" rtl="0">
              <a:buFont typeface="+mj-lt"/>
              <a:buAutoNum type="arabicPeriod"/>
            </a:pPr>
            <a:r>
              <a:rPr lang="zh-TW" altLang="en-US" dirty="0"/>
              <a:t>換桌，整桌煥至下一桌，換人做桌長，重複以上流程。</a:t>
            </a:r>
            <a:endParaRPr lang="en-US" altLang="zh-TW" dirty="0"/>
          </a:p>
          <a:p>
            <a:pPr marL="457200" indent="-457200" rtl="0">
              <a:buFont typeface="+mj-lt"/>
              <a:buAutoNum type="arabicPeriod"/>
            </a:pPr>
            <a:r>
              <a:rPr lang="zh-TW" altLang="en-US" dirty="0"/>
              <a:t>完成參與</a:t>
            </a:r>
            <a:r>
              <a:rPr lang="en-US" altLang="zh-TW" dirty="0"/>
              <a:t>4</a:t>
            </a:r>
            <a:r>
              <a:rPr lang="zh-TW" altLang="en-US" dirty="0"/>
              <a:t>桌討論。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63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172512"/>
            <a:ext cx="9884664" cy="73152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en-US" altLang="zh-TW" sz="3600" b="1" dirty="0"/>
              <a:t>Let’s</a:t>
            </a:r>
            <a:r>
              <a:rPr lang="zh-TW" altLang="en-US" sz="3600" b="1" dirty="0"/>
              <a:t> 世界咖啡館</a:t>
            </a:r>
            <a:r>
              <a:rPr lang="en-US" altLang="zh-TW" sz="3600" dirty="0"/>
              <a:t>—</a:t>
            </a:r>
            <a:r>
              <a:rPr lang="zh-TW" altLang="en-US" sz="3600" dirty="0"/>
              <a:t>國小之氣候變遷教學</a:t>
            </a:r>
            <a:endParaRPr lang="zh-TW" sz="3600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chemeClr val="accent3"/>
                </a:solidFill>
                <a:latin typeface="Microsoft JhengHei UI" panose="02020602080505020303" pitchFamily="18" charset="77"/>
                <a:ea typeface="Microsoft JhengHei UI"/>
              </a:rPr>
              <a:t>世界咖啡館流程回顧</a:t>
            </a:r>
            <a:br>
              <a:rPr lang="en-US" altLang="zh-TW" sz="4000" dirty="0">
                <a:solidFill>
                  <a:schemeClr val="accent3"/>
                </a:solidFill>
                <a:latin typeface="Microsoft JhengHei UI" panose="02020602080505020303" pitchFamily="18" charset="77"/>
                <a:ea typeface="Microsoft JhengHei UI"/>
              </a:rPr>
            </a:br>
            <a:br>
              <a:rPr lang="en-US" altLang="zh-TW" sz="500" dirty="0">
                <a:latin typeface="Microsoft JhengHei UI" panose="02020602080505020303" pitchFamily="18" charset="77"/>
                <a:ea typeface="Microsoft JhengHei UI"/>
              </a:rPr>
            </a:br>
            <a:r>
              <a:rPr lang="zh-TW" altLang="en-US" sz="2000" dirty="0">
                <a:solidFill>
                  <a:schemeClr val="accent3"/>
                </a:solidFill>
                <a:latin typeface="Microsoft JhengHei UI" panose="02020602080505020303" pitchFamily="18" charset="77"/>
                <a:ea typeface="Microsoft JhengHei UI"/>
              </a:rPr>
              <a:t>交互滋養想法、群體知識增長、發覺可能行動 </a:t>
            </a:r>
            <a:r>
              <a:rPr lang="zh-TW" altLang="en-US" sz="2000" dirty="0">
                <a:latin typeface="Microsoft JhengHei UI" panose="02020602080505020303" pitchFamily="18" charset="77"/>
                <a:ea typeface="Microsoft JhengHei UI"/>
              </a:rPr>
              <a:t>（集結多元、創造可能）</a:t>
            </a:r>
            <a:endParaRPr lang="zh-TW" sz="20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mtClean="0"/>
              <a:t>9</a:t>
            </a:fld>
            <a:endParaRPr lang="zh-TW" dirty="0"/>
          </a:p>
        </p:txBody>
      </p:sp>
      <p:graphicFrame>
        <p:nvGraphicFramePr>
          <p:cNvPr id="7" name="內容版面配置區 3" descr="時間表預留位置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108092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群組 12">
            <a:extLst>
              <a:ext uri="{FF2B5EF4-FFF2-40B4-BE49-F238E27FC236}">
                <a16:creationId xmlns:a16="http://schemas.microsoft.com/office/drawing/2014/main" id="{571CDABA-A412-BF25-7B2D-089AB1EF5E26}"/>
              </a:ext>
            </a:extLst>
          </p:cNvPr>
          <p:cNvGrpSpPr/>
          <p:nvPr/>
        </p:nvGrpSpPr>
        <p:grpSpPr>
          <a:xfrm rot="21151849">
            <a:off x="3874769" y="-377177"/>
            <a:ext cx="3326151" cy="4076700"/>
            <a:chOff x="0" y="-2458212"/>
            <a:chExt cx="3326151" cy="407670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3D29938-2D0A-1139-A412-F8EEDF448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53232"/>
            <a:stretch/>
          </p:blipFill>
          <p:spPr>
            <a:xfrm>
              <a:off x="0" y="-2458212"/>
              <a:ext cx="3326151" cy="4076700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7F37A583-B4F0-2CD1-E37C-E01F164C6F73}"/>
                </a:ext>
              </a:extLst>
            </p:cNvPr>
            <p:cNvSpPr txBox="1"/>
            <p:nvPr/>
          </p:nvSpPr>
          <p:spPr>
            <a:xfrm>
              <a:off x="398664" y="-1658663"/>
              <a:ext cx="2606623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300"/>
                </a:spcBef>
                <a:buFont typeface="+mj-lt"/>
                <a:buAutoNum type="arabicPeriod"/>
              </a:pPr>
              <a:r>
                <a:rPr lang="zh-TW" altLang="en-US" sz="2000" dirty="0"/>
                <a:t>聚焦於主題</a:t>
              </a:r>
              <a:endParaRPr lang="en-US" altLang="zh-TW" sz="2000" dirty="0"/>
            </a:p>
            <a:p>
              <a:pPr marL="342900" indent="-342900">
                <a:spcBef>
                  <a:spcPts val="300"/>
                </a:spcBef>
                <a:buFont typeface="+mj-lt"/>
                <a:buAutoNum type="arabicPeriod"/>
              </a:pPr>
              <a:r>
                <a:rPr lang="zh-TW" altLang="en-US" sz="2000" dirty="0"/>
                <a:t>參與交流</a:t>
              </a:r>
              <a:endParaRPr lang="en-US" altLang="zh-TW" sz="2000" dirty="0"/>
            </a:p>
            <a:p>
              <a:pPr marL="342900" indent="-342900">
                <a:spcBef>
                  <a:spcPts val="300"/>
                </a:spcBef>
                <a:buFont typeface="+mj-lt"/>
                <a:buAutoNum type="arabicPeriod"/>
              </a:pPr>
              <a:r>
                <a:rPr lang="zh-TW" altLang="en-US" sz="2000" dirty="0"/>
                <a:t>提出內心想法</a:t>
              </a:r>
              <a:endParaRPr lang="en-US" altLang="zh-TW" sz="2000" dirty="0"/>
            </a:p>
            <a:p>
              <a:pPr marL="342900" indent="-342900">
                <a:spcBef>
                  <a:spcPts val="300"/>
                </a:spcBef>
                <a:buFont typeface="+mj-lt"/>
                <a:buAutoNum type="arabicPeriod"/>
              </a:pPr>
              <a:r>
                <a:rPr lang="zh-TW" altLang="en-US" sz="2000" dirty="0"/>
                <a:t>聆聽以了解</a:t>
              </a:r>
              <a:endParaRPr lang="en-US" altLang="zh-TW" sz="2000" dirty="0"/>
            </a:p>
            <a:p>
              <a:pPr marL="342900" indent="-342900">
                <a:spcBef>
                  <a:spcPts val="300"/>
                </a:spcBef>
                <a:buFont typeface="+mj-lt"/>
                <a:buAutoNum type="arabicPeriod"/>
              </a:pPr>
              <a:r>
                <a:rPr lang="zh-TW" altLang="en-US" sz="2000" dirty="0"/>
                <a:t>思考並連結概念</a:t>
              </a:r>
              <a:endParaRPr lang="en-US" altLang="zh-TW" sz="2000" dirty="0"/>
            </a:p>
            <a:p>
              <a:pPr marL="342900" indent="-342900">
                <a:spcBef>
                  <a:spcPts val="300"/>
                </a:spcBef>
                <a:buFont typeface="+mj-lt"/>
                <a:buAutoNum type="arabicPeriod"/>
              </a:pPr>
              <a:r>
                <a:rPr lang="zh-TW" altLang="en-US" sz="2000" dirty="0"/>
                <a:t>獲得洞見</a:t>
              </a:r>
              <a:endParaRPr lang="en-US" altLang="zh-TW" sz="2000" dirty="0"/>
            </a:p>
            <a:p>
              <a:pPr marL="342900" indent="-342900">
                <a:spcBef>
                  <a:spcPts val="300"/>
                </a:spcBef>
                <a:buFont typeface="+mj-lt"/>
                <a:buAutoNum type="arabicPeriod"/>
              </a:pPr>
              <a:r>
                <a:rPr lang="zh-TW" altLang="en-US" sz="2000" dirty="0"/>
                <a:t>談得開心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1019183A-DFBC-AE26-C3D1-33E264AE5796}"/>
              </a:ext>
            </a:extLst>
          </p:cNvPr>
          <p:cNvGrpSpPr/>
          <p:nvPr/>
        </p:nvGrpSpPr>
        <p:grpSpPr>
          <a:xfrm rot="487043">
            <a:off x="6701002" y="-138782"/>
            <a:ext cx="2957569" cy="3624947"/>
            <a:chOff x="4649449" y="-2290822"/>
            <a:chExt cx="2957569" cy="362494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ACCEB17-F6F2-C5C0-D085-35C071D89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53232"/>
            <a:stretch/>
          </p:blipFill>
          <p:spPr>
            <a:xfrm>
              <a:off x="4649449" y="-2290822"/>
              <a:ext cx="2957569" cy="3624947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26F4C605-86BF-2329-A8D0-6A2F8C83DDA1}"/>
                </a:ext>
              </a:extLst>
            </p:cNvPr>
            <p:cNvSpPr txBox="1"/>
            <p:nvPr/>
          </p:nvSpPr>
          <p:spPr>
            <a:xfrm>
              <a:off x="5048113" y="-1470235"/>
              <a:ext cx="2089287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zh-TW" altLang="en-US" dirty="0"/>
                <a:t>同一個問題可以重複討論</a:t>
              </a:r>
              <a:endParaRPr lang="en-US" altLang="zh-TW" dirty="0"/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zh-TW" altLang="en-US" dirty="0"/>
                <a:t>過程中也可以加入新的提問，以引導更深入該主題。</a:t>
              </a:r>
            </a:p>
          </p:txBody>
        </p:sp>
      </p:grpSp>
      <p:sp>
        <p:nvSpPr>
          <p:cNvPr id="3" name="橢圓 2">
            <a:extLst>
              <a:ext uri="{FF2B5EF4-FFF2-40B4-BE49-F238E27FC236}">
                <a16:creationId xmlns:a16="http://schemas.microsoft.com/office/drawing/2014/main" id="{C351DBA7-9C73-9BA8-A19F-B96CAC6C6AE9}"/>
              </a:ext>
            </a:extLst>
          </p:cNvPr>
          <p:cNvSpPr/>
          <p:nvPr/>
        </p:nvSpPr>
        <p:spPr>
          <a:xfrm>
            <a:off x="6662057" y="3292136"/>
            <a:ext cx="130629" cy="1053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A19BD97-61F4-4475-E00F-563C84369B42}"/>
              </a:ext>
            </a:extLst>
          </p:cNvPr>
          <p:cNvSpPr/>
          <p:nvPr/>
        </p:nvSpPr>
        <p:spPr>
          <a:xfrm>
            <a:off x="8764555" y="3292136"/>
            <a:ext cx="130629" cy="1053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1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Microsoft JhengHei UI"/>
        <a:ea typeface="Microsoft JhengHei UI"/>
        <a:cs typeface=""/>
      </a:majorFont>
      <a:minorFont>
        <a:latin typeface="Microsoft JhengHei UI Light"/>
        <a:ea typeface="Microsoft Jheng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74_TF56410444_Win32" id="{E944D832-0247-4ADA-9978-8DBE0A833A65}" vid="{8F646D7C-2508-47BE-B549-B6BBFB2A271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{7C716227-C9E5-4A59-9B23-80564D66FB0B}tf56410444_win32</Template>
  <TotalTime>224</TotalTime>
  <Words>519</Words>
  <Application>Microsoft Office PowerPoint</Application>
  <PresentationFormat>寬螢幕</PresentationFormat>
  <Paragraphs>79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Microsoft JhengHei UI</vt:lpstr>
      <vt:lpstr>Microsoft JhengHei UI Light</vt:lpstr>
      <vt:lpstr>Arial</vt:lpstr>
      <vt:lpstr>Baskerville Old Face</vt:lpstr>
      <vt:lpstr>Gill Sans Nova Light</vt:lpstr>
      <vt:lpstr>Wingdings</vt:lpstr>
      <vt:lpstr>Office 佈景主題</vt:lpstr>
      <vt:lpstr>9/12 下午</vt:lpstr>
      <vt:lpstr>很開心認識大家！</vt:lpstr>
      <vt:lpstr>世界咖啡館</vt:lpstr>
      <vt:lpstr>首先，為自己泡一杯咖啡/茶。</vt:lpstr>
      <vt:lpstr>在國小階段教學氣候變遷</vt:lpstr>
      <vt:lpstr>讓我們輕鬆愉快 地交流以下提問：</vt:lpstr>
      <vt:lpstr>怎麼進行？</vt:lpstr>
      <vt:lpstr>Let’s 世界咖啡館—國小之氣候變遷教學</vt:lpstr>
      <vt:lpstr>世界咖啡館流程回顧  交互滋養想法、群體知識增長、發覺可能行動 （集結多元、創造可能）</vt:lpstr>
      <vt:lpstr>14：10-16：00  氣候變遷教學設計與分享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世界咖啡館</dc:title>
  <dc:creator>Jen-shiuan Shiau</dc:creator>
  <cp:lastModifiedBy>Jen-shiuan Shiau</cp:lastModifiedBy>
  <cp:revision>20</cp:revision>
  <dcterms:created xsi:type="dcterms:W3CDTF">2023-09-07T11:29:16Z</dcterms:created>
  <dcterms:modified xsi:type="dcterms:W3CDTF">2023-09-11T23:58:16Z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