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9" r:id="rId10"/>
    <p:sldId id="270" r:id="rId11"/>
    <p:sldId id="266" r:id="rId12"/>
    <p:sldId id="268" r:id="rId13"/>
    <p:sldId id="271" r:id="rId14"/>
    <p:sldId id="272" r:id="rId15"/>
    <p:sldId id="274" r:id="rId16"/>
    <p:sldId id="267" r:id="rId17"/>
    <p:sldId id="275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34" autoAdjust="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1DB87B-76D5-443C-BF74-212C2493D552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F67D5F-147F-4337-9446-366E8ECA0CD3}" type="datetime1">
              <a:rPr lang="zh-TW" altLang="en-US" smtClean="0"/>
              <a:t>2023/9/11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而聯合國</a:t>
            </a:r>
            <a:r>
              <a:rPr lang="zh-TW" altLang="en-US" b="0" i="0" u="none" strike="noStrike" dirty="0">
                <a:solidFill>
                  <a:srgbClr val="4688D1"/>
                </a:solidFill>
                <a:effectLst/>
                <a:latin typeface="Arial" panose="020B0604020202020204" pitchFamily="34" charset="0"/>
              </a:rPr>
              <a:t>氣候變遷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綱要公約</a:t>
            </a:r>
            <a:r>
              <a:rPr lang="en-US" altLang="zh-TW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(United Nations Framework Convention on Climate Change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TW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UNFCCC)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則是一個國際性公約，這個公約把目標設定為「穩定大氣中溫室氣體濃度，避免對氣候系統造成危險人為干擾」，公約締約國家自從</a:t>
            </a:r>
            <a:r>
              <a:rPr lang="en-US" altLang="zh-TW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1995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年開始每年召開</a:t>
            </a:r>
            <a:r>
              <a:rPr lang="en-US" altLang="zh-TW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COP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會議來評估因應</a:t>
            </a:r>
            <a:r>
              <a:rPr lang="zh-TW" altLang="en-US" b="0" i="0" u="none" strike="noStrike" dirty="0">
                <a:solidFill>
                  <a:srgbClr val="4688D1"/>
                </a:solidFill>
                <a:effectLst/>
                <a:latin typeface="Arial" panose="020B0604020202020204" pitchFamily="34" charset="0"/>
              </a:rPr>
              <a:t>氣候變遷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的進展。諸如此類的各種國際組織持續性地進行對</a:t>
            </a:r>
            <a:r>
              <a:rPr lang="zh-TW" altLang="en-US" b="0" i="0" u="none" strike="noStrike" dirty="0">
                <a:solidFill>
                  <a:srgbClr val="4688D1"/>
                </a:solidFill>
                <a:effectLst/>
                <a:latin typeface="Arial" panose="020B0604020202020204" pitchFamily="34" charset="0"/>
              </a:rPr>
              <a:t>氣候變遷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所帶來衝擊可能和可行的因應方法，而目前國際間普遍的主要因應策略有兩種：</a:t>
            </a:r>
            <a:r>
              <a:rPr lang="zh-TW" altLang="en-US" b="0" i="0" u="sng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減緩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以及</a:t>
            </a:r>
            <a:r>
              <a:rPr lang="zh-TW" altLang="en-US" b="0" i="0" u="sng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調適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2023/9/11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　　減緩</a:t>
            </a:r>
            <a:r>
              <a:rPr lang="en-US" altLang="zh-TW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(Mitigation)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是指藉由減少溫室氣體的排放或將溫室氣體吸收貯存的方式，來降低大氣中溫室氣體的含量，例如</a:t>
            </a:r>
            <a:r>
              <a:rPr lang="zh-TW" altLang="en-US" b="0" i="0" u="none" strike="noStrike" dirty="0">
                <a:solidFill>
                  <a:srgbClr val="4688D1"/>
                </a:solidFill>
                <a:effectLst/>
                <a:latin typeface="Arial" panose="020B0604020202020204" pitchFamily="34" charset="0"/>
              </a:rPr>
              <a:t>節能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減</a:t>
            </a:r>
            <a:r>
              <a:rPr lang="zh-TW" altLang="en-US" b="0" i="0" u="none" strike="noStrike" dirty="0">
                <a:solidFill>
                  <a:srgbClr val="4688D1"/>
                </a:solidFill>
                <a:effectLst/>
                <a:latin typeface="Arial" panose="020B0604020202020204" pitchFamily="34" charset="0"/>
              </a:rPr>
              <a:t>碳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、使用</a:t>
            </a:r>
            <a:r>
              <a:rPr lang="zh-TW" altLang="en-US" b="0" i="0" u="sng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替代能源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等。然而歷經多年全球各國的努力，溫室氣體排放量依舊持續攀升，減緩一途可說是緩不濟急。</a:t>
            </a:r>
          </a:p>
          <a:p>
            <a:pPr algn="just"/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　　而調適則是面對已無法改變的</a:t>
            </a:r>
            <a:r>
              <a:rPr lang="zh-TW" altLang="en-US" b="0" i="0" u="none" strike="noStrike" dirty="0">
                <a:solidFill>
                  <a:srgbClr val="4688D1"/>
                </a:solidFill>
                <a:effectLst/>
                <a:latin typeface="Arial" panose="020B0604020202020204" pitchFamily="34" charset="0"/>
              </a:rPr>
              <a:t>氣候變遷</a:t>
            </a:r>
            <a:r>
              <a:rPr lang="zh-TW" altLang="en-US" b="0" i="0" dirty="0">
                <a:solidFill>
                  <a:srgbClr val="475153"/>
                </a:solidFill>
                <a:effectLst/>
                <a:latin typeface="Arial" panose="020B0604020202020204" pitchFamily="34" charset="0"/>
              </a:rPr>
              <a:t>帶來的衝擊，人類需發展出全方面考量的問題解決能力，以積極適應越顯困難的新環境。目前調適這個因應方式已經是主流趨勢，全球各國都在發展各自較適切的國家策略，將調適納入長期政策規劃中。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2023/9/11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2023/9/11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404043-DD7E-40CF-8DE6-3F59F886B0F9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6178D-7688-4D69-9A9A-47E3D5F9C180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36E5E-68AD-4D15-9582-9D1A8DD7797C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DD26C-70EE-4A95-A2D7-79CC6A53E499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96133-C0A4-46C1-9E0C-9447641473FE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F17EA-A3F0-42FB-83FA-B4C294117061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7DD86-1281-4F57-A3CF-DA6C56708CE3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7A0EB8-9F0F-4198-AF62-A78F526620F3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76EFBD6B-32E4-4BAF-BD35-1CEC698E751A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CE8A9-523B-4EF5-89D8-AD04B13D2D74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8CB3AF9-72E1-4780-BE55-D8B614F946E6}" type="datetime1">
              <a:rPr lang="zh-TW" altLang="en-US" smtClean="0"/>
              <a:t>2023/9/11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ec.ntpc.edu.tw/epaper/10803/1.htm#:~:text=%E9%80%8F%E9%81%8E%E8%9E%8D%E5%85%A5%E5%BC%8F%E6%95%99%E5%AD%B8%EF%BC%8C%E8%9E%8D%E5%85%A5,%E7%BA%8C%E5%88%A9%E7%94%A8%E7%9A%84%E9%87%8D%E8%A6%81%E6%80%A7%E3%80%82&amp;text=%E6%95%99%E6%9D%90%E8%AA%B2%E7%A8%8B%E4%B8%AD%E8%A6%8F%E5%8A%83%E5%87%BA,%E5%BE%9E%E6%97%A5%E5%B8%B8%E7%94%9F%E6%B4%BB%E4%B8%AD%E8%BA%AB%E9%AB%94%E5%8A%9B%E8%A1%8C%E3%80%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aper.wra.gov.tw/Article_Detail.aspx?n=30173&amp;sms=9942&amp;s=3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ing.com.tw/article/5090717" TargetMode="External"/><Relationship Id="rId2" Type="http://schemas.openxmlformats.org/officeDocument/2006/relationships/hyperlink" Target="https://www.parenting.com.tw/article/50911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lipedu.parenting.com.tw/article/6832" TargetMode="External"/><Relationship Id="rId4" Type="http://schemas.openxmlformats.org/officeDocument/2006/relationships/hyperlink" Target="https://flipedu.parenting.com.tw/article/64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>氣候變遷教學設計與分享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/>
              <a:t>蕭人瑄 </a:t>
            </a:r>
            <a:r>
              <a:rPr lang="en-US" altLang="zh-TW" dirty="0"/>
              <a:t>2023.9.12</a:t>
            </a:r>
            <a:endParaRPr lang="zh-tw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0D9591-04EC-B79D-BD13-8F000AF2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BCFAB5-E643-0B98-A7EB-67FB74CE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D0F52C-A0C4-4D7B-87E5-A08C6B23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4DFB9B7-4274-C386-F95B-95E0DF20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4" y="108381"/>
            <a:ext cx="4063866" cy="674961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3501A4E-BE35-2FC5-10E7-95204251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58" y="310469"/>
            <a:ext cx="7395645" cy="6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6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8AC6458-90A9-F664-E308-6EE548EC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7" y="225791"/>
            <a:ext cx="5016930" cy="64798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65FA59C-AD82-3528-AF13-75805421E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2215">
            <a:off x="4750527" y="401976"/>
            <a:ext cx="4776931" cy="2270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473BBB4-49E5-1C4B-DD4F-ABBFD2A5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7041">
            <a:off x="6568029" y="2653503"/>
            <a:ext cx="4611248" cy="21111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08F90708-A20F-31A5-F8CE-528050FD8F95}"/>
              </a:ext>
            </a:extLst>
          </p:cNvPr>
          <p:cNvGrpSpPr/>
          <p:nvPr/>
        </p:nvGrpSpPr>
        <p:grpSpPr>
          <a:xfrm>
            <a:off x="7946155" y="5114178"/>
            <a:ext cx="3518258" cy="1502675"/>
            <a:chOff x="8123136" y="4921239"/>
            <a:chExt cx="3518258" cy="150267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19871CE-6FC6-A313-433B-36AAE7389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3136" y="4921239"/>
              <a:ext cx="3518258" cy="872132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90700FC-EE30-0BBE-ACFF-7CA82F826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3136" y="5731354"/>
              <a:ext cx="3390438" cy="381173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FD94EE8-034D-CB2A-B6FB-4B44DBA42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3136" y="6048327"/>
              <a:ext cx="3390438" cy="375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8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BC32BA4-C9E7-3D78-94DA-9701492F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62" y="4178710"/>
            <a:ext cx="2881681" cy="267929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1CBB9C-A4AF-EDB4-EB78-8BB91561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275" y="689015"/>
            <a:ext cx="5698738" cy="166357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</a:rPr>
              <a:t>任務一：松鶴之淚</a:t>
            </a:r>
            <a:r>
              <a:rPr lang="en-US" altLang="zh-TW" sz="2400" dirty="0">
                <a:solidFill>
                  <a:srgbClr val="0070C0"/>
                </a:solidFill>
              </a:rPr>
              <a:t>~</a:t>
            </a:r>
          </a:p>
          <a:p>
            <a:r>
              <a:rPr lang="zh-TW" altLang="en-US" sz="2400" dirty="0">
                <a:solidFill>
                  <a:srgbClr val="0070C0"/>
                </a:solidFill>
              </a:rPr>
              <a:t>任務二：植物的故事</a:t>
            </a:r>
            <a:r>
              <a:rPr lang="en-US" altLang="zh-TW" sz="2400" dirty="0">
                <a:solidFill>
                  <a:srgbClr val="0070C0"/>
                </a:solidFill>
              </a:rPr>
              <a:t>~</a:t>
            </a:r>
          </a:p>
          <a:p>
            <a:r>
              <a:rPr lang="zh-TW" altLang="en-US" sz="2400" dirty="0">
                <a:solidFill>
                  <a:srgbClr val="0070C0"/>
                </a:solidFill>
              </a:rPr>
              <a:t>任務三：無痕山林</a:t>
            </a:r>
            <a:r>
              <a:rPr lang="en-US" altLang="zh-TW" sz="2400" dirty="0">
                <a:solidFill>
                  <a:srgbClr val="0070C0"/>
                </a:solidFill>
              </a:rPr>
              <a:t>~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BC5B7D-93F3-EA49-8201-2A208DE0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5B95834-FEB8-6993-5119-FC84DA620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87" y="159273"/>
            <a:ext cx="5109207" cy="653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B996C54-B389-676B-305E-BAEFBDA6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845" y="2244438"/>
            <a:ext cx="4355691" cy="229585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8777516-A492-80B3-2A4E-EAAB133B8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134" y="4686133"/>
            <a:ext cx="3671866" cy="1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8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DDA56-3E98-1B55-8B0F-328C32D2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5B340-9705-0CC3-6470-97A683BC2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C913D0-41F8-1F6A-9376-0415E27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329FEB-EE2F-1B3A-E007-C23E837C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6" y="0"/>
            <a:ext cx="11277787" cy="68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C67EC1A-6979-6D5F-46DF-174EBCF5F800}"/>
              </a:ext>
            </a:extLst>
          </p:cNvPr>
          <p:cNvSpPr/>
          <p:nvPr/>
        </p:nvSpPr>
        <p:spPr>
          <a:xfrm>
            <a:off x="6117020" y="2381318"/>
            <a:ext cx="3342290" cy="3294993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88FD2FA-8D58-6285-A844-DF4E4D29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448" y="702156"/>
            <a:ext cx="6329360" cy="622147"/>
          </a:xfrm>
        </p:spPr>
        <p:txBody>
          <a:bodyPr/>
          <a:lstStyle/>
          <a:p>
            <a:r>
              <a:rPr lang="en-US" altLang="zh-TW" dirty="0"/>
              <a:t>SAC</a:t>
            </a:r>
            <a:r>
              <a:rPr lang="zh-TW" altLang="en-US" dirty="0"/>
              <a:t>的學習流程：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B8C9EB-315D-3B9A-0237-86DBBFD7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985" y="1466918"/>
            <a:ext cx="5514807" cy="513955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100" dirty="0"/>
              <a:t>建立安全與尊重的課堂氛圍</a:t>
            </a:r>
            <a:endParaRPr lang="en-US" altLang="zh-TW" sz="21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100" dirty="0"/>
              <a:t>進入</a:t>
            </a:r>
            <a:r>
              <a:rPr lang="en-US" altLang="zh-TW" sz="2100" dirty="0"/>
              <a:t>SAC</a:t>
            </a:r>
            <a:r>
              <a:rPr lang="zh-TW" altLang="en-US" sz="2100" dirty="0"/>
              <a:t>程序：</a:t>
            </a:r>
            <a:endParaRPr lang="en-US" altLang="zh-TW" sz="21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步驟一：導論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步驟二：仔細閱讀文本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步驟三：釐清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步驟四：立場陳述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步驟五：轉換立場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步驟六：自由討論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步驟七：全班總結討論</a:t>
            </a:r>
            <a:endParaRPr lang="en-US" altLang="zh-TW" sz="18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1800" dirty="0"/>
              <a:t>步驟八：學生反思</a:t>
            </a:r>
            <a:endParaRPr lang="en-US" altLang="zh-TW" sz="18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100" dirty="0"/>
              <a:t>課程總結</a:t>
            </a:r>
            <a:endParaRPr lang="en-US" altLang="zh-TW" sz="2100" dirty="0"/>
          </a:p>
          <a:p>
            <a:pPr marL="342900" indent="-342900">
              <a:buFont typeface="+mj-lt"/>
              <a:buAutoNum type="arabicPeriod"/>
            </a:pPr>
            <a:endParaRPr lang="zh-TW" altLang="en-US" sz="21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0B26F4-1B79-FA18-297B-0CF551B3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D1045E-7C27-7F62-EBBE-41F65C05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61923"/>
            <a:ext cx="4803696" cy="67341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A284395-4E01-EE6B-8793-8473B09EB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45" y="3563008"/>
            <a:ext cx="2113304" cy="211330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A28601-EAFA-85B5-44D3-4AE9A5CF3795}"/>
              </a:ext>
            </a:extLst>
          </p:cNvPr>
          <p:cNvSpPr txBox="1"/>
          <p:nvPr/>
        </p:nvSpPr>
        <p:spPr>
          <a:xfrm>
            <a:off x="9690941" y="5752334"/>
            <a:ext cx="2279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/>
              <a:t>SAC</a:t>
            </a:r>
            <a:r>
              <a:rPr lang="zh-TW" altLang="en-US" sz="1600" dirty="0"/>
              <a:t>操作</a:t>
            </a:r>
            <a:r>
              <a:rPr lang="en-US" altLang="zh-TW" sz="1600" dirty="0"/>
              <a:t>(by</a:t>
            </a:r>
            <a:r>
              <a:rPr lang="zh-TW" altLang="en-US" sz="1600" dirty="0"/>
              <a:t>詹允文老師</a:t>
            </a:r>
            <a:r>
              <a:rPr lang="en-US" altLang="zh-TW" sz="1600" dirty="0"/>
              <a:t>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782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r>
              <a:rPr lang="en-US" altLang="zh-TW" dirty="0"/>
              <a:t>Let’s </a:t>
            </a:r>
            <a:r>
              <a:rPr lang="zh-TW" altLang="en-US" dirty="0"/>
              <a:t>課程構想書一下</a:t>
            </a:r>
            <a:endParaRPr lang="zh-tw" dirty="0"/>
          </a:p>
        </p:txBody>
      </p:sp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5B7A584-3FA1-C821-666C-F8662654705F}"/>
              </a:ext>
            </a:extLst>
          </p:cNvPr>
          <p:cNvSpPr txBox="1"/>
          <p:nvPr/>
        </p:nvSpPr>
        <p:spPr>
          <a:xfrm>
            <a:off x="5655385" y="623565"/>
            <a:ext cx="6184518" cy="236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>
                <a:latin typeface="+mn-ea"/>
              </a:rPr>
              <a:t>當我們構思一個氣候變遷課程時：</a:t>
            </a:r>
            <a:endParaRPr lang="en-US" altLang="zh-TW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en-US" altLang="zh-TW" sz="2000" dirty="0">
                <a:solidFill>
                  <a:srgbClr val="0070C0"/>
                </a:solidFill>
                <a:latin typeface="+mn-ea"/>
              </a:rPr>
              <a:t>1.</a:t>
            </a:r>
            <a:r>
              <a:rPr lang="zh-TW" altLang="en-US" sz="2000" dirty="0">
                <a:solidFill>
                  <a:srgbClr val="0070C0"/>
                </a:solidFill>
                <a:latin typeface="+mn-ea"/>
              </a:rPr>
              <a:t> 要談什麼主題？</a:t>
            </a:r>
            <a:r>
              <a:rPr lang="zh-TW" altLang="en-US" sz="2000" dirty="0">
                <a:latin typeface="+mn-ea"/>
              </a:rPr>
              <a:t>（乾旱？災害？森林？水土保持？）　</a:t>
            </a:r>
            <a:endParaRPr lang="en-US" altLang="zh-TW" sz="20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>
                <a:latin typeface="+mn-ea"/>
              </a:rPr>
              <a:t>　</a:t>
            </a:r>
            <a:r>
              <a:rPr lang="zh-TW" altLang="en-US" sz="2000" dirty="0">
                <a:solidFill>
                  <a:srgbClr val="0070C0"/>
                </a:solidFill>
                <a:latin typeface="+mn-ea"/>
              </a:rPr>
              <a:t>採用什麼角度？</a:t>
            </a:r>
            <a:r>
              <a:rPr lang="zh-TW" altLang="en-US" sz="2000" dirty="0">
                <a:latin typeface="+mn-ea"/>
              </a:rPr>
              <a:t>（減緩？調適？）</a:t>
            </a:r>
          </a:p>
          <a:p>
            <a:pPr>
              <a:lnSpc>
                <a:spcPct val="125000"/>
              </a:lnSpc>
            </a:pPr>
            <a:r>
              <a:rPr lang="en-US" altLang="zh-TW" sz="2000" dirty="0">
                <a:solidFill>
                  <a:srgbClr val="0070C0"/>
                </a:solidFill>
                <a:latin typeface="+mn-ea"/>
              </a:rPr>
              <a:t>2.</a:t>
            </a:r>
            <a:r>
              <a:rPr lang="zh-TW" altLang="en-US" sz="2000" dirty="0">
                <a:solidFill>
                  <a:srgbClr val="0070C0"/>
                </a:solidFill>
                <a:latin typeface="+mn-ea"/>
              </a:rPr>
              <a:t> 想要達到什麼目標？</a:t>
            </a:r>
          </a:p>
          <a:p>
            <a:pPr>
              <a:lnSpc>
                <a:spcPct val="125000"/>
              </a:lnSpc>
            </a:pPr>
            <a:r>
              <a:rPr lang="en-US" altLang="zh-TW" sz="2000" dirty="0">
                <a:solidFill>
                  <a:srgbClr val="0070C0"/>
                </a:solidFill>
                <a:latin typeface="+mn-ea"/>
              </a:rPr>
              <a:t>3.</a:t>
            </a:r>
            <a:r>
              <a:rPr lang="zh-TW" altLang="en-US" sz="2000" dirty="0">
                <a:solidFill>
                  <a:srgbClr val="0070C0"/>
                </a:solidFill>
                <a:latin typeface="+mn-ea"/>
              </a:rPr>
              <a:t> 若要達到這個目標要做什麼？有什麼活動？</a:t>
            </a:r>
          </a:p>
          <a:p>
            <a:pPr>
              <a:lnSpc>
                <a:spcPct val="125000"/>
              </a:lnSpc>
            </a:pPr>
            <a:r>
              <a:rPr lang="en-US" altLang="zh-TW" sz="2000" dirty="0">
                <a:solidFill>
                  <a:srgbClr val="0070C0"/>
                </a:solidFill>
                <a:latin typeface="+mn-ea"/>
              </a:rPr>
              <a:t>4.</a:t>
            </a:r>
            <a:r>
              <a:rPr lang="zh-TW" altLang="en-US" sz="2000" dirty="0">
                <a:solidFill>
                  <a:srgbClr val="0070C0"/>
                </a:solidFill>
                <a:latin typeface="+mn-ea"/>
              </a:rPr>
              <a:t> 怎麼評量？</a:t>
            </a:r>
          </a:p>
        </p:txBody>
      </p:sp>
    </p:spTree>
    <p:extLst>
      <p:ext uri="{BB962C8B-B14F-4D97-AF65-F5344CB8AC3E}">
        <p14:creationId xmlns:p14="http://schemas.microsoft.com/office/powerpoint/2010/main" val="131173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2E67E51-A619-68AE-05C7-5E1608A0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68" y="4004907"/>
            <a:ext cx="2919191" cy="29191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4B43199-4DD1-28DD-7B48-E15413A0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40852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參考資料：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2555C9-358E-1CD6-CFB4-C287AE37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9" y="1168083"/>
            <a:ext cx="2160000" cy="216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4BDED11-136F-7168-CC72-19E5640F2FA4}"/>
              </a:ext>
            </a:extLst>
          </p:cNvPr>
          <p:cNvSpPr txBox="1"/>
          <p:nvPr/>
        </p:nvSpPr>
        <p:spPr>
          <a:xfrm>
            <a:off x="876159" y="3253352"/>
            <a:ext cx="216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SDGs </a:t>
            </a:r>
            <a:r>
              <a:rPr lang="zh-TW" altLang="en-US" dirty="0"/>
              <a:t>是什麼？永續發展目標</a:t>
            </a:r>
            <a:r>
              <a:rPr lang="en-US" altLang="zh-TW" dirty="0"/>
              <a:t>17</a:t>
            </a:r>
            <a:r>
              <a:rPr lang="zh-TW" altLang="en-US" dirty="0"/>
              <a:t>項目標及台灣實例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8B472C-AF3A-521F-D627-5F21384A4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48" y="1168083"/>
            <a:ext cx="2160000" cy="216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B45EDCF-0625-6E2E-D77A-426D68D7D0FA}"/>
              </a:ext>
            </a:extLst>
          </p:cNvPr>
          <p:cNvSpPr txBox="1"/>
          <p:nvPr/>
        </p:nvSpPr>
        <p:spPr>
          <a:xfrm>
            <a:off x="3582948" y="3253352"/>
            <a:ext cx="2276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SDGs </a:t>
            </a:r>
            <a:r>
              <a:rPr lang="zh-TW" altLang="en-US" dirty="0"/>
              <a:t>目標</a:t>
            </a:r>
            <a:r>
              <a:rPr lang="en-US" altLang="zh-TW" dirty="0"/>
              <a:t>13</a:t>
            </a:r>
            <a:r>
              <a:rPr lang="zh-TW" altLang="en-US" dirty="0"/>
              <a:t>｜完備減緩調適行動，以因應氣候變遷及其影響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C91D36E-3B8B-8A3E-9A2A-F5311D200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40" y="1168083"/>
            <a:ext cx="2160000" cy="2160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0EDD8F75-21BF-2120-A549-C1B9AB59AC88}"/>
              </a:ext>
            </a:extLst>
          </p:cNvPr>
          <p:cNvSpPr txBox="1"/>
          <p:nvPr/>
        </p:nvSpPr>
        <p:spPr>
          <a:xfrm>
            <a:off x="9195629" y="3247099"/>
            <a:ext cx="216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dirty="0"/>
              <a:t>面對未來，打造孩子迎戰氣候變遷的「綠能力」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3A35334-0EE8-EDA6-29DA-F07A224CA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07" y="1168083"/>
            <a:ext cx="2160000" cy="21600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9A414F51-4E61-97A9-FFF6-491F5254BEED}"/>
              </a:ext>
            </a:extLst>
          </p:cNvPr>
          <p:cNvSpPr txBox="1"/>
          <p:nvPr/>
        </p:nvSpPr>
        <p:spPr>
          <a:xfrm>
            <a:off x="6522077" y="3253352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/>
              <a:t>GreenPeace</a:t>
            </a:r>
            <a:r>
              <a:rPr lang="zh-TW" altLang="en-US" dirty="0"/>
              <a:t>氣候變遷及環境教育平台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146BC2A-1FF1-224A-7110-1D070FD219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9" y="4334211"/>
            <a:ext cx="2160000" cy="2160000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F384F0EB-81A8-8562-1B9E-1F57C1F722DF}"/>
              </a:ext>
            </a:extLst>
          </p:cNvPr>
          <p:cNvSpPr txBox="1"/>
          <p:nvPr/>
        </p:nvSpPr>
        <p:spPr>
          <a:xfrm>
            <a:off x="3036159" y="5847880"/>
            <a:ext cx="1406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氣候變遷教學資訊平台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E22E212F-DE38-6636-A367-2C9EABA8B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33" y="4333352"/>
            <a:ext cx="2160000" cy="216000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D77D2723-DEDA-286E-25D7-1F325846FDA0}"/>
              </a:ext>
            </a:extLst>
          </p:cNvPr>
          <p:cNvSpPr txBox="1"/>
          <p:nvPr/>
        </p:nvSpPr>
        <p:spPr>
          <a:xfrm>
            <a:off x="6756310" y="5592692"/>
            <a:ext cx="1406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氣候變遷教學資訊平台</a:t>
            </a:r>
            <a:r>
              <a:rPr lang="en-US" altLang="zh-TW" dirty="0"/>
              <a:t>-</a:t>
            </a:r>
            <a:r>
              <a:rPr lang="zh-TW" altLang="en-US" dirty="0"/>
              <a:t>中小學教材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F8D5057-8273-FD15-DB73-422A36154E20}"/>
              </a:ext>
            </a:extLst>
          </p:cNvPr>
          <p:cNvSpPr txBox="1"/>
          <p:nvPr/>
        </p:nvSpPr>
        <p:spPr>
          <a:xfrm>
            <a:off x="11103089" y="4524441"/>
            <a:ext cx="507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/>
              <a:t>表單上傳</a:t>
            </a:r>
          </a:p>
        </p:txBody>
      </p:sp>
    </p:spTree>
    <p:extLst>
      <p:ext uri="{BB962C8B-B14F-4D97-AF65-F5344CB8AC3E}">
        <p14:creationId xmlns:p14="http://schemas.microsoft.com/office/powerpoint/2010/main" val="281361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076383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b="0" dirty="0"/>
              <a:t>學習氣候變遷的重點之一，就是要增加韌性！</a:t>
            </a:r>
            <a:endParaRPr lang="zh-tw" sz="3200" b="0" dirty="0"/>
          </a:p>
        </p:txBody>
      </p:sp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副標題 4">
            <a:extLst>
              <a:ext uri="{FF2B5EF4-FFF2-40B4-BE49-F238E27FC236}">
                <a16:creationId xmlns:a16="http://schemas.microsoft.com/office/drawing/2014/main" id="{045760A4-9FA3-DDFF-B1C5-2C39781EB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854" y="2262647"/>
            <a:ext cx="10858886" cy="590321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/>
              <a:t>～拆解步驟、建立關係～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106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098F4-0A18-8F5A-A2D4-2EC4CC0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179" y="770021"/>
            <a:ext cx="2129924" cy="4024475"/>
          </a:xfrm>
        </p:spPr>
        <p:txBody>
          <a:bodyPr>
            <a:normAutofit fontScale="90000"/>
          </a:bodyPr>
          <a:lstStyle/>
          <a:p>
            <a:pPr algn="just"/>
            <a:r>
              <a:rPr lang="zh-TW" altLang="en-US" b="0" dirty="0"/>
              <a:t>聯合國氣候變遷綱要公約 </a:t>
            </a:r>
            <a:r>
              <a:rPr lang="en-US" altLang="zh-TW" b="0" dirty="0"/>
              <a:t>(UNFCCC) </a:t>
            </a:r>
            <a:r>
              <a:rPr lang="zh-TW" altLang="en-US" b="0" dirty="0"/>
              <a:t>曾經在氣候變遷對開發中國家的衝擊、弱點與調適研究中繪製氣候變遷形成、特性與威脅概念圖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F38D996-20DD-15B4-8C71-BAE0F064F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2"/>
            <a:ext cx="9240252" cy="6843388"/>
          </a:xfr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DD0363-50D1-5A57-4E61-7A44AA0249F0}"/>
              </a:ext>
            </a:extLst>
          </p:cNvPr>
          <p:cNvSpPr txBox="1"/>
          <p:nvPr/>
        </p:nvSpPr>
        <p:spPr>
          <a:xfrm>
            <a:off x="9769642" y="5312707"/>
            <a:ext cx="2129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資料來源：</a:t>
            </a:r>
            <a:endParaRPr lang="en-US" altLang="zh-TW" sz="1600" dirty="0"/>
          </a:p>
          <a:p>
            <a:r>
              <a:rPr lang="zh-TW" altLang="en-US" sz="1600" dirty="0">
                <a:hlinkClick r:id="rId4"/>
              </a:rPr>
              <a:t>氣候變遷融入課程與教學／許民陽老師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185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4A110F-1E76-92CC-50AA-4E43693B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5FC0993-2E65-D028-B171-EFCCC48AB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37" y="800764"/>
            <a:ext cx="7876960" cy="5836010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EB03CF-D027-5131-C774-238F44A64A7F}"/>
              </a:ext>
            </a:extLst>
          </p:cNvPr>
          <p:cNvSpPr txBox="1"/>
          <p:nvPr/>
        </p:nvSpPr>
        <p:spPr>
          <a:xfrm>
            <a:off x="9926958" y="5805777"/>
            <a:ext cx="2129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資料來源：</a:t>
            </a:r>
            <a:endParaRPr lang="en-US" altLang="zh-TW" sz="1600" dirty="0"/>
          </a:p>
          <a:p>
            <a:r>
              <a:rPr lang="zh-TW" altLang="en-US" sz="1600" dirty="0">
                <a:hlinkClick r:id="rId4"/>
              </a:rPr>
              <a:t>水利署電子報「氣候變遷</a:t>
            </a:r>
            <a:r>
              <a:rPr lang="en-US" altLang="zh-TW" sz="1600" dirty="0">
                <a:hlinkClick r:id="rId4"/>
              </a:rPr>
              <a:t>_</a:t>
            </a:r>
            <a:r>
              <a:rPr lang="zh-TW" altLang="en-US" sz="1600" dirty="0">
                <a:hlinkClick r:id="rId4"/>
              </a:rPr>
              <a:t>地球怎麼了？」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52768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697C0-0A31-484D-B148-292D44EC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4758"/>
          </a:xfrm>
        </p:spPr>
        <p:txBody>
          <a:bodyPr/>
          <a:lstStyle/>
          <a:p>
            <a:r>
              <a:rPr lang="en-US" altLang="zh-TW" dirty="0"/>
              <a:t>12</a:t>
            </a:r>
            <a:r>
              <a:rPr lang="zh-TW" altLang="en-US" dirty="0"/>
              <a:t>年國教課綱自然領域不同學習階段氣候變遷學習重點</a:t>
            </a:r>
            <a:r>
              <a:rPr lang="zh-TW" altLang="en-US" sz="1600" b="0" dirty="0"/>
              <a:t>（教育部，</a:t>
            </a:r>
            <a:r>
              <a:rPr lang="en-US" altLang="zh-TW" sz="1600" b="0" dirty="0"/>
              <a:t>2019</a:t>
            </a:r>
            <a:r>
              <a:rPr lang="zh-TW" altLang="en-US" sz="1600" b="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F44881-CC09-964E-0E2D-63B91166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54155"/>
            <a:ext cx="11029615" cy="4791057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國小階段（３－４年級）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1.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一年四季氣溫會有所變化，天氣也會有所不同。氣象報告可以讓我們知道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天氣的可</a:t>
            </a:r>
            <a:br>
              <a:rPr lang="en-US" altLang="zh-TW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能變化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2.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天氣預報常用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雨量、溫度、風向、風速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等資料來表達天氣狀態，這些資料可以使用</a:t>
            </a:r>
            <a:b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適當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儀器測得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/>
          </a:p>
          <a:p>
            <a:pPr>
              <a:spcBef>
                <a:spcPts val="1800"/>
              </a:spcBef>
            </a:pPr>
            <a:r>
              <a:rPr lang="zh-TW" altLang="en-US" sz="2400" b="1" dirty="0"/>
              <a:t>國小階段（５－６年級）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1.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生物多樣性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對人類的重要性，而氣候變遷將對生物生存造成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2.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人類的活動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會造成氣候變遷，加劇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對生態與環境的影響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3.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人類行為的改變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200" b="0" i="0" u="none" strike="noStrike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減緩</a:t>
            </a:r>
            <a:r>
              <a:rPr lang="zh-TW" altLang="en-US" sz="22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氣候變遷所造成的衝擊與影響。</a:t>
            </a:r>
            <a:endParaRPr lang="zh-TW" altLang="en-US" sz="2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03EFB4-3C13-B276-C508-0C38C38A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060">
            <a:off x="9912590" y="5065029"/>
            <a:ext cx="1327355" cy="132735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7189FFF-39CC-BDFE-5EF3-5D02BEA8879C}"/>
              </a:ext>
            </a:extLst>
          </p:cNvPr>
          <p:cNvSpPr txBox="1"/>
          <p:nvPr/>
        </p:nvSpPr>
        <p:spPr>
          <a:xfrm>
            <a:off x="10384412" y="5079619"/>
            <a:ext cx="1633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採取緊急</a:t>
            </a:r>
            <a:r>
              <a:rPr lang="zh-TW" altLang="en-US" sz="1400" dirty="0"/>
              <a:t>行動應對</a:t>
            </a:r>
            <a:r>
              <a:rPr lang="zh-TW" altLang="en-US" sz="1400" dirty="0">
                <a:solidFill>
                  <a:schemeClr val="bg1"/>
                </a:solidFill>
              </a:rPr>
              <a:t>氣候變遷及</a:t>
            </a:r>
            <a:r>
              <a:rPr lang="zh-TW" altLang="en-US" sz="1400" dirty="0"/>
              <a:t>其衝擊</a:t>
            </a:r>
          </a:p>
        </p:txBody>
      </p:sp>
    </p:spTree>
    <p:extLst>
      <p:ext uri="{BB962C8B-B14F-4D97-AF65-F5344CB8AC3E}">
        <p14:creationId xmlns:p14="http://schemas.microsoft.com/office/powerpoint/2010/main" val="274538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026FD5-A2E4-48DB-1EEA-5A56A824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68330"/>
            <a:ext cx="11029616" cy="79123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SDGs </a:t>
            </a:r>
            <a:r>
              <a:rPr lang="zh-TW" altLang="en-US" dirty="0"/>
              <a:t>是什麼？永續發展目標</a:t>
            </a:r>
            <a:r>
              <a:rPr lang="en-US" altLang="zh-TW" dirty="0"/>
              <a:t>17</a:t>
            </a:r>
            <a:r>
              <a:rPr lang="zh-TW" altLang="en-US" dirty="0"/>
              <a:t>項目標及台灣實例 </a:t>
            </a:r>
            <a:r>
              <a:rPr lang="en-US" altLang="zh-TW" sz="1800" b="0" dirty="0"/>
              <a:t>(</a:t>
            </a:r>
            <a:r>
              <a:rPr lang="zh-TW" altLang="en-US" sz="1800" b="0" dirty="0"/>
              <a:t>陳奕安，親子天下，</a:t>
            </a:r>
            <a:r>
              <a:rPr lang="en-US" altLang="zh-TW" sz="1800" b="0" dirty="0"/>
              <a:t>2021.10.26)</a:t>
            </a:r>
            <a:endParaRPr lang="zh-TW" altLang="en-US" sz="1800" b="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1469A7-9A38-392A-185A-60406FD0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BA3509-2D59-EEEA-287A-F4C26727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20" y="1769513"/>
            <a:ext cx="9436560" cy="505330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B40302B-2FDB-FB27-A58A-9172D78451FD}"/>
              </a:ext>
            </a:extLst>
          </p:cNvPr>
          <p:cNvSpPr txBox="1"/>
          <p:nvPr/>
        </p:nvSpPr>
        <p:spPr>
          <a:xfrm>
            <a:off x="4464424" y="632204"/>
            <a:ext cx="7727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</a:rPr>
              <a:t>聯合國兒童基金會出版的報告指出，「氣候風險就是兒童人權危機」</a:t>
            </a:r>
            <a:r>
              <a:rPr lang="en-US" altLang="zh-TW" dirty="0">
                <a:solidFill>
                  <a:schemeClr val="accent1"/>
                </a:solidFill>
              </a:rPr>
              <a:t>……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5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79C60B-6463-5553-9C55-05DB6D50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846" y="702156"/>
            <a:ext cx="8777961" cy="1188720"/>
          </a:xfrm>
        </p:spPr>
        <p:txBody>
          <a:bodyPr/>
          <a:lstStyle/>
          <a:p>
            <a:r>
              <a:rPr lang="en-US" altLang="zh-TW" dirty="0"/>
              <a:t>SDGs </a:t>
            </a:r>
            <a:r>
              <a:rPr lang="zh-TW" altLang="en-US" dirty="0"/>
              <a:t>目標</a:t>
            </a:r>
            <a:r>
              <a:rPr lang="en-US" altLang="zh-TW" dirty="0"/>
              <a:t>13</a:t>
            </a:r>
            <a:r>
              <a:rPr lang="zh-TW" altLang="en-US" dirty="0"/>
              <a:t>：氣候行動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9D222E-0CA3-A9F9-B20B-9EB46F39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11349"/>
            <a:ext cx="11029615" cy="4704603"/>
          </a:xfrm>
        </p:spPr>
        <p:txBody>
          <a:bodyPr>
            <a:noAutofit/>
          </a:bodyPr>
          <a:lstStyle/>
          <a:p>
            <a:pPr marL="0" indent="0" algn="l" latinLnBrk="0">
              <a:buNone/>
            </a:pP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永續發展目標 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SDGs 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的第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項目標：「採取緊急行動應對氣候變遷及其影響」（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Climate Action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）。</a:t>
            </a:r>
          </a:p>
          <a:p>
            <a:pPr marL="0" indent="0" algn="l" latinLnBrk="0">
              <a:buNone/>
            </a:pP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全球現況：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月是全球有史以來最熱的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月。根據聯合國「</a:t>
            </a:r>
            <a:r>
              <a:rPr lang="en-US" altLang="zh-TW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氣候變遷報告」，全球愈來愈熱已不可逆，洪水、乾旱、暴風雨等極端氣候破紀錄，將成為全球新常態。想了解更多？請見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2"/>
              </a:rPr>
              <a:t> </a:t>
            </a:r>
            <a:r>
              <a:rPr lang="en-US" altLang="zh-TW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2"/>
              </a:rPr>
              <a:t>【SDGs 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2"/>
              </a:rPr>
              <a:t>目標 </a:t>
            </a:r>
            <a:r>
              <a:rPr lang="en-US" altLang="zh-TW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2"/>
              </a:rPr>
              <a:t>13 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2"/>
              </a:rPr>
              <a:t>完整介紹</a:t>
            </a:r>
            <a:r>
              <a:rPr lang="en-US" altLang="zh-TW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2"/>
              </a:rPr>
              <a:t>】</a:t>
            </a:r>
            <a:endParaRPr lang="zh-TW" altLang="en-US" sz="1800" b="0" i="0" u="none" strike="noStrike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  <a:p>
            <a:pPr algn="l" latinLnBrk="0"/>
            <a:r>
              <a:rPr lang="zh-TW" altLang="en-US" sz="18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親子共同行動推薦：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多吃蔬果少吃肉，從不浪費食物做起（怎麼讓孩子多吃蔬菜？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3"/>
              </a:rPr>
              <a:t>不用哄騙就讓孩子多吃蔬菜的秘訣</a:t>
            </a: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吃當地食物，減少食物碳足跡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1800" b="0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減少飛行、不搭乘郵輪，選擇碳排較少的交通或旅遊方式</a:t>
            </a:r>
          </a:p>
          <a:p>
            <a:pPr algn="l" latinLnBrk="0"/>
            <a:r>
              <a:rPr lang="zh-TW" altLang="en-US" sz="18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看更多 </a:t>
            </a:r>
            <a:r>
              <a:rPr lang="en-US" altLang="zh-TW" sz="18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SDGs </a:t>
            </a:r>
            <a:r>
              <a:rPr lang="zh-TW" altLang="en-US" sz="18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台灣案例：</a:t>
            </a: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4"/>
              </a:rPr>
              <a:t>王宣茹</a:t>
            </a:r>
            <a:r>
              <a:rPr lang="en-US" altLang="zh-TW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4"/>
              </a:rPr>
              <a:t>20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4"/>
              </a:rPr>
              <a:t>歲，台版氣候少女：她的一個鍵盤行動促成全台塑膠吸管禁令</a:t>
            </a:r>
            <a:endParaRPr lang="zh-TW" altLang="en-US" sz="1800" b="0" i="0" u="none" strike="noStrike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5"/>
              </a:rPr>
              <a:t>台灣青年響應全球氣候罷課 頂</a:t>
            </a:r>
            <a:r>
              <a:rPr lang="en-US" altLang="zh-TW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5"/>
              </a:rPr>
              <a:t>32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5"/>
              </a:rPr>
              <a:t>度豔陽籲：守住氣溫增加少於</a:t>
            </a:r>
            <a:r>
              <a:rPr lang="en-US" altLang="zh-TW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5"/>
              </a:rPr>
              <a:t>1.5</a:t>
            </a:r>
            <a:r>
              <a:rPr lang="zh-TW" altLang="en-US" sz="1800" b="0" i="0" u="none" strike="noStrike" dirty="0">
                <a:solidFill>
                  <a:srgbClr val="306EA3"/>
                </a:solidFill>
                <a:effectLst/>
                <a:latin typeface="Arial" panose="020B0604020202020204" pitchFamily="34" charset="0"/>
                <a:hlinkClick r:id="rId5"/>
              </a:rPr>
              <a:t>度</a:t>
            </a:r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EE192F-4DE8-D2FA-888E-9630EA48D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722630"/>
            <a:ext cx="2113280" cy="118872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DF62BD4-6B8C-2382-B7A6-46F637245BA3}"/>
              </a:ext>
            </a:extLst>
          </p:cNvPr>
          <p:cNvSpPr txBox="1"/>
          <p:nvPr/>
        </p:nvSpPr>
        <p:spPr>
          <a:xfrm>
            <a:off x="8624047" y="553353"/>
            <a:ext cx="3334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dirty="0"/>
              <a:t>(</a:t>
            </a:r>
            <a:r>
              <a:rPr lang="zh-TW" altLang="en-US" sz="1600" b="0" dirty="0"/>
              <a:t>陳奕安，親子天下，</a:t>
            </a:r>
            <a:r>
              <a:rPr lang="en-US" altLang="zh-TW" sz="1600" b="0" dirty="0"/>
              <a:t>2021.10.26)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4830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961F8-518C-450D-ECFE-6EEDEF0D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5208397"/>
            <a:ext cx="7963456" cy="137169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400" b="0" i="0" dirty="0">
                <a:solidFill>
                  <a:schemeClr val="tx1"/>
                </a:solidFill>
                <a:effectLst/>
                <a:latin typeface="Noto Sans TC"/>
              </a:rPr>
              <a:t>從台灣、到西歐到美東，一場暴雨、颶風就可以創造破歷史紀錄的水災。聯合國與世界經濟論壇都呼籲，未來生活在極端氣候中的孩子，需要打造「綠」能力！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967CD8-8C6B-636C-77BA-EC88784E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702156"/>
            <a:ext cx="7963456" cy="447944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0F1EC06-CDD1-0050-8E9F-308CAF462F6E}"/>
              </a:ext>
            </a:extLst>
          </p:cNvPr>
          <p:cNvSpPr txBox="1"/>
          <p:nvPr/>
        </p:nvSpPr>
        <p:spPr>
          <a:xfrm>
            <a:off x="8902844" y="6085360"/>
            <a:ext cx="3765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dirty="0"/>
              <a:t>(</a:t>
            </a:r>
            <a:r>
              <a:rPr lang="zh-TW" altLang="en-US" sz="1600" dirty="0"/>
              <a:t>黃敦晴</a:t>
            </a:r>
            <a:r>
              <a:rPr lang="zh-TW" altLang="en-US" sz="1600" b="0" dirty="0"/>
              <a:t>，翻轉教育，</a:t>
            </a:r>
            <a:r>
              <a:rPr lang="en-US" altLang="zh-TW" sz="1600" b="0" dirty="0"/>
              <a:t>2023.5.3.)</a:t>
            </a:r>
            <a:endParaRPr lang="zh-TW" altLang="en-US" sz="16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4970D1-81A2-37AE-39BF-97BC8B1FB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67" y="1294827"/>
            <a:ext cx="3396911" cy="44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BE9E8-5C6B-F8BA-5E9C-E1B39864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ABB5CE-090F-368C-0D16-5125C057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3562DF-5695-BBCA-D93C-D44DD0BA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929B23-50F6-8C83-22A6-B411CE9DB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6" y="254479"/>
            <a:ext cx="5918274" cy="651184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B7D1B20-0BCB-1969-14B5-FA0918449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2" y="820008"/>
            <a:ext cx="5685191" cy="596903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36422F4-0898-898C-760A-DCB5562C92B1}"/>
              </a:ext>
            </a:extLst>
          </p:cNvPr>
          <p:cNvSpPr txBox="1"/>
          <p:nvPr/>
        </p:nvSpPr>
        <p:spPr>
          <a:xfrm>
            <a:off x="7711215" y="135399"/>
            <a:ext cx="4303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（未來城市編輯部</a:t>
            </a:r>
            <a:r>
              <a:rPr lang="zh-TW" altLang="en-US" sz="1600" b="0" dirty="0"/>
              <a:t>，未來城市，</a:t>
            </a:r>
            <a:r>
              <a:rPr lang="en-US" altLang="zh-TW" sz="1600" dirty="0"/>
              <a:t>2022.12.27</a:t>
            </a:r>
            <a:r>
              <a:rPr lang="zh-TW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8168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4CCA1-0E29-7DC0-9FD2-48D8C369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767" y="244956"/>
            <a:ext cx="6685936" cy="637694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/>
              <a:t>　　試問：城市中的「理想」生活為何？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229A26-5967-4D55-098F-4074AC97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9D77655-BCD1-9462-8D11-23297E1B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60598"/>
            <a:ext cx="4837470" cy="679740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4444DDC-1FA9-9D9F-A8ED-BF2F8C00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85" y="19850"/>
            <a:ext cx="6017218" cy="68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73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8_TF33552983.potx" id="{53025C03-9978-4790-8E89-4DFB667BC574}" vid="{626B510A-AB82-41A8-8447-39B73CF529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{601885C1-7896-4A63-A3D5-D444F5DC1CB9}tf33552983_win32</Template>
  <TotalTime>1916</TotalTime>
  <Words>1054</Words>
  <Application>Microsoft Office PowerPoint</Application>
  <PresentationFormat>寬螢幕</PresentationFormat>
  <Paragraphs>75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Microsoft JhengHei UI</vt:lpstr>
      <vt:lpstr>Noto Sans TC</vt:lpstr>
      <vt:lpstr>微軟正黑體</vt:lpstr>
      <vt:lpstr>標楷體</vt:lpstr>
      <vt:lpstr>Arial</vt:lpstr>
      <vt:lpstr>Calibri</vt:lpstr>
      <vt:lpstr>Franklin Gothic Book</vt:lpstr>
      <vt:lpstr>Wingdings 2</vt:lpstr>
      <vt:lpstr>DividendVTI</vt:lpstr>
      <vt:lpstr>氣候變遷教學設計與分享</vt:lpstr>
      <vt:lpstr>聯合國氣候變遷綱要公約 (UNFCCC) 曾經在氣候變遷對開發中國家的衝擊、弱點與調適研究中繪製氣候變遷形成、特性與威脅概念圖</vt:lpstr>
      <vt:lpstr>PowerPoint 簡報</vt:lpstr>
      <vt:lpstr>12年國教課綱自然領域不同學習階段氣候變遷學習重點（教育部，2019）</vt:lpstr>
      <vt:lpstr>SDGs 是什麼？永續發展目標17項目標及台灣實例 (陳奕安，親子天下，2021.10.26)</vt:lpstr>
      <vt:lpstr>SDGs 目標13：氣候行動</vt:lpstr>
      <vt:lpstr>從台灣、到西歐到美東，一場暴雨、颶風就可以創造破歷史紀錄的水災。聯合國與世界經濟論壇都呼籲，未來生活在極端氣候中的孩子，需要打造「綠」能力！</vt:lpstr>
      <vt:lpstr>PowerPoint 簡報</vt:lpstr>
      <vt:lpstr>　　試問：城市中的「理想」生活為何？</vt:lpstr>
      <vt:lpstr>PowerPoint 簡報</vt:lpstr>
      <vt:lpstr>PowerPoint 簡報</vt:lpstr>
      <vt:lpstr>PowerPoint 簡報</vt:lpstr>
      <vt:lpstr>PowerPoint 簡報</vt:lpstr>
      <vt:lpstr>SAC的學習流程：</vt:lpstr>
      <vt:lpstr>Let’s 課程構想書一下</vt:lpstr>
      <vt:lpstr>參考資料：</vt:lpstr>
      <vt:lpstr>學習氣候變遷的重點之一，就是要增加韌性！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 Lorem Ipsum</dc:title>
  <dc:creator>Jen-shiuan Shiau</dc:creator>
  <cp:lastModifiedBy>Jen-shiuan Shiau</cp:lastModifiedBy>
  <cp:revision>14</cp:revision>
  <dcterms:created xsi:type="dcterms:W3CDTF">2023-09-10T05:07:34Z</dcterms:created>
  <dcterms:modified xsi:type="dcterms:W3CDTF">2023-09-12T02:10:06Z</dcterms:modified>
</cp:coreProperties>
</file>