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246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676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31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82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321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380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73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705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18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39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790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487B-A742-4A13-BCFD-4E005D21CBD8}" type="datetimeFigureOut">
              <a:rPr lang="zh-TW" altLang="en-US" smtClean="0"/>
              <a:t>2018/7/13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8A76-B6C6-4BC1-87B2-D3CA0213B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02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8315" y="836078"/>
            <a:ext cx="6741367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!</a:t>
            </a:r>
            <a:endParaRPr lang="zh-TW" altLang="zh-TW" dirty="0"/>
          </a:p>
          <a:p>
            <a:pPr algn="r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                    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年 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班   號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組 姓名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   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各位同學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讓我們一起來認識</a:t>
            </a:r>
            <a:r>
              <a:rPr lang="zh-TW" altLang="zh-TW" sz="1600" u="sng" dirty="0">
                <a:latin typeface="標楷體" pitchFamily="65" charset="-120"/>
                <a:ea typeface="標楷體" pitchFamily="65" charset="-120"/>
              </a:rPr>
              <a:t>兒少性剝削防制條例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，學習在使用網路時能保護自己的方法和應對的策略，成為防制小尖兵，一起關懷性剝削的受害者，消滅「</a:t>
            </a:r>
            <a:r>
              <a:rPr lang="zh-TW" altLang="zh-TW" sz="1600" u="sng" dirty="0">
                <a:latin typeface="標楷體" pitchFamily="65" charset="-120"/>
                <a:ea typeface="標楷體" pitchFamily="65" charset="-120"/>
              </a:rPr>
              <a:t>兒少性剝削」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。首先，讓我們共同閱讀下文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zh-TW" sz="16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1600" u="sng" dirty="0">
                <a:latin typeface="標楷體" pitchFamily="65" charset="-120"/>
                <a:ea typeface="標楷體" pitchFamily="65" charset="-120"/>
              </a:rPr>
              <a:t>展翅基金會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響應「全球網路安全日」召開記者會，發表「青少年自拍私密照外流，兒少網安危機四伏」短文。，</a:t>
            </a:r>
            <a:r>
              <a:rPr lang="zh-TW" altLang="zh-TW" sz="1600" b="1" u="sng" dirty="0">
                <a:latin typeface="標楷體" pitchFamily="65" charset="-120"/>
                <a:ea typeface="標楷體" pitchFamily="65" charset="-120"/>
              </a:rPr>
              <a:t>閱讀時，請畫下重點，記下關鍵字或想要問的問題，以利分組討論及完成作業。</a:t>
            </a:r>
            <a:endParaRPr lang="zh-TW" altLang="zh-TW" sz="16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             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全球網路安全日，學習保護自己安全上網</a:t>
            </a:r>
          </a:p>
          <a:p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    2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日為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2018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年「全球網路安全日」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Safer Internet Day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，台灣展翅協會與台灣微軟公司、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Facebook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1600" dirty="0" err="1">
                <a:latin typeface="標楷體" pitchFamily="65" charset="-120"/>
                <a:ea typeface="標楷體" pitchFamily="65" charset="-120"/>
              </a:rPr>
              <a:t>iWIN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網路內容防護機構以及感恩基金會，一起與全球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130</a:t>
            </a:r>
            <a:r>
              <a:rPr lang="zh-TW" altLang="zh-TW" sz="1600" dirty="0">
                <a:latin typeface="標楷體" pitchFamily="65" charset="-120"/>
                <a:ea typeface="標楷體" pitchFamily="65" charset="-120"/>
              </a:rPr>
              <a:t>個國家共同響應「創造、連結、相互尊重：更好的網路世界從你開始」，並針對兒少私密照外流的現象呼籲：</a:t>
            </a:r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en-US" altLang="zh-TW" dirty="0"/>
              <a:t> </a:t>
            </a:r>
            <a:endParaRPr lang="zh-TW" altLang="zh-TW" dirty="0"/>
          </a:p>
        </p:txBody>
      </p:sp>
      <p:sp>
        <p:nvSpPr>
          <p:cNvPr id="7" name="矩形 6"/>
          <p:cNvSpPr/>
          <p:nvPr/>
        </p:nvSpPr>
        <p:spPr>
          <a:xfrm>
            <a:off x="116631" y="570910"/>
            <a:ext cx="65527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2000" dirty="0" smtClean="0"/>
              <a:t> </a:t>
            </a:r>
            <a:r>
              <a:rPr lang="zh-TW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防制網路兒少性剝削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青春不交易，隱私不傳佈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！</a:t>
            </a:r>
            <a:endParaRPr lang="zh-TW" altLang="en-US" sz="2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83009" y="7296218"/>
            <a:ext cx="3429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 algn="ctr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※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我的筆記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※※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 algn="ctr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寫下關鍵字或問題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我的小組要製作的宣導短語是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/>
              <a:t> </a:t>
            </a:r>
            <a:endParaRPr lang="zh-TW" altLang="zh-TW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688" y="4355976"/>
            <a:ext cx="5832648" cy="312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3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58000" cy="9122622"/>
          </a:xfrm>
        </p:spPr>
      </p:pic>
      <p:sp>
        <p:nvSpPr>
          <p:cNvPr id="5" name="矩形 4"/>
          <p:cNvSpPr/>
          <p:nvPr/>
        </p:nvSpPr>
        <p:spPr>
          <a:xfrm>
            <a:off x="476672" y="2256790"/>
            <a:ext cx="61926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p"/>
            </a:pP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持有、拍攝、散布兒少私密照是犯罪：兒少性剝削防制條例已明確規範。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</a:p>
          <a:p>
            <a:pPr marL="342900" indent="-342900">
              <a:buFont typeface="Wingdings" pitchFamily="2" charset="2"/>
              <a:buChar char="p"/>
            </a:pP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不拍攝私密照：了解私密照散布的風險，私密照不是維繫情感的工具。</a:t>
            </a:r>
          </a:p>
          <a:p>
            <a:pPr marL="342900" indent="-342900">
              <a:buFont typeface="Wingdings" pitchFamily="2" charset="2"/>
              <a:buChar char="p"/>
            </a:pP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向性性剝削說不：即便自拍或同意拍攝，也不代表同意被散布，請勇敢舉報</a:t>
            </a:r>
          </a:p>
          <a:p>
            <a:pPr marL="342900" indent="-342900">
              <a:buFont typeface="Wingdings" pitchFamily="2" charset="2"/>
              <a:buChar char="p"/>
            </a:pP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家長孩子要對話：不隱晦談自拍私密照，開放且持續與孩子對話。</a:t>
            </a:r>
          </a:p>
          <a:p>
            <a:pPr marL="342900" indent="-342900">
              <a:buFont typeface="Wingdings" pitchFamily="2" charset="2"/>
              <a:buChar char="p"/>
            </a:pP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檢舉兒少色情：請向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web547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網路檢舉熱線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(www.web547.org.tw) 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檢舉</a:t>
            </a:r>
          </a:p>
          <a:p>
            <a:pPr marL="342900" indent="-342900">
              <a:buFont typeface="Wingdings" pitchFamily="2" charset="2"/>
              <a:buChar char="p"/>
            </a:pP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向專業求助：如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113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、或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web885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網路諮詢熱線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(www.web885.org.tw)</a:t>
            </a:r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/>
              <a:t> </a:t>
            </a:r>
            <a:endParaRPr lang="zh-TW" altLang="zh-TW" dirty="0" smtClean="0"/>
          </a:p>
          <a:p>
            <a:r>
              <a:rPr lang="zh-TW" altLang="zh-TW" dirty="0" smtClean="0"/>
              <a:t>資料來源</a:t>
            </a:r>
            <a:r>
              <a:rPr lang="en-US" altLang="zh-TW" dirty="0" smtClean="0"/>
              <a:t>: https://www.ecpat.org.tw/Default.aspx?ID=84&amp;pg=1&amp;d=4354</a:t>
            </a:r>
            <a:endParaRPr lang="zh-TW" altLang="zh-TW" dirty="0"/>
          </a:p>
        </p:txBody>
      </p:sp>
      <p:sp>
        <p:nvSpPr>
          <p:cNvPr id="6" name="文字方塊 5"/>
          <p:cNvSpPr txBox="1"/>
          <p:nvPr/>
        </p:nvSpPr>
        <p:spPr>
          <a:xfrm>
            <a:off x="589806" y="1128184"/>
            <a:ext cx="5678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C00000"/>
                </a:solidFill>
              </a:rPr>
              <a:t>分組將下列短語製成宣導海報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" y="0"/>
            <a:ext cx="6850966" cy="9144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484784" y="2003519"/>
            <a:ext cx="4464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24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防</a:t>
            </a:r>
            <a:r>
              <a:rPr lang="zh-TW" altLang="zh-TW" sz="24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制網路兒少性</a:t>
            </a:r>
            <a:r>
              <a:rPr lang="zh-TW" altLang="zh-TW" sz="24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剝削</a:t>
            </a:r>
            <a:endParaRPr lang="en-US" altLang="zh-TW" sz="2400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24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青春</a:t>
            </a:r>
            <a:r>
              <a:rPr lang="zh-TW" altLang="zh-TW" sz="24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不交易，隱私不傳佈</a:t>
            </a:r>
            <a:r>
              <a:rPr lang="en-US" altLang="zh-TW" sz="24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!</a:t>
            </a:r>
          </a:p>
          <a:p>
            <a:pPr algn="ctr"/>
            <a:r>
              <a:rPr lang="zh-TW" altLang="zh-TW" sz="24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zh-TW" sz="24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評量</a:t>
            </a:r>
            <a:endParaRPr lang="zh-TW" altLang="en-US" sz="24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356992" y="3131840"/>
            <a:ext cx="28648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dirty="0"/>
              <a:t> </a:t>
            </a:r>
            <a:r>
              <a:rPr lang="zh-TW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班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號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20688" y="3491880"/>
            <a:ext cx="583264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一、是非題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對的畫圈，錯的畫叉，每題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分共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分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   )1.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自己就是身體的主人，任何人都不能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隨便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碰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觸我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的身體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我也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不能隨便碰觸別人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的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身體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   )2.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有人送我手機，給我很多錢，就表示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喜歡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，我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會和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那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個人交往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   )3.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網際網路和通訊軟體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如臉書、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LINE)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裡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交友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平台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陷阱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多，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結交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網友要當心。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   )4.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「是小鮮肉，就要秀」，所以青春期的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少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要多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拍裸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照或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露點照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，上傳到網路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相簿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裡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   )5.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親密好友間，要互傳裸露身體的私密照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好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聯繫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特別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的情感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759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" y="0"/>
            <a:ext cx="6850966" cy="9144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64704" y="2123728"/>
            <a:ext cx="554461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   )6.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在社群網站或網路上，看到有兒童的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裸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照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或者露出隱私處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的照片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，我會停止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觀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看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並請家長或老師，協助報警。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   )7.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未滿十二歲的小雲是熱舞高手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利用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假日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夜店陪大人跳舞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和唱歌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，是打工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賺錢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行為。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   )8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對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兒童或少年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十八歲以下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性剝削的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犯法的，會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2000" u="sng" dirty="0" smtClean="0">
                <a:latin typeface="標楷體" pitchFamily="65" charset="-120"/>
                <a:ea typeface="標楷體" pitchFamily="65" charset="-120"/>
              </a:rPr>
              <a:t>兒</a:t>
            </a:r>
            <a:r>
              <a:rPr lang="zh-TW" altLang="zh-TW" sz="2000" u="sng" dirty="0">
                <a:latin typeface="標楷體" pitchFamily="65" charset="-120"/>
                <a:ea typeface="標楷體" pitchFamily="65" charset="-120"/>
              </a:rPr>
              <a:t>少性剝削防制條</a:t>
            </a:r>
            <a:r>
              <a:rPr lang="zh-TW" altLang="zh-TW" sz="2000" u="sng" dirty="0" smtClean="0">
                <a:latin typeface="標楷體" pitchFamily="65" charset="-120"/>
                <a:ea typeface="標楷體" pitchFamily="65" charset="-120"/>
              </a:rPr>
              <a:t>例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規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定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判刑的。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(   )9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為了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和網友維持友誼，我會獨自一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個人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網友見面聊天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也為了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保持神祕性，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我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會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選偏僻的地方見面。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   )10.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被性剝削的兒少是很丟臉，會被別人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嘲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笑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，所以還是不要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主動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告訴別人，也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不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要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向人求救比較好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2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695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" y="0"/>
            <a:ext cx="6850966" cy="9144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64704" y="2052875"/>
            <a:ext cx="5400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   )11.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發現網路有兒少性剝削的事件：可用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web547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網路檢舉熱線、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web885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網路諮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詢熱線。</a:t>
            </a:r>
          </a:p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   )13.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為了自己的安全，不要與網路上認識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的朋友單獨會面，如非要見面，一定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要有信任的成年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人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陪同，在白天及公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開場合見面。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   )14.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老師、警察、醫護人員、諮商師和社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工師，大家會一起會來幫助被性剝削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的孩子。</a:t>
            </a:r>
          </a:p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   )15.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要」是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「不拍、不留存、不傳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佈、要截圖保存證據」是杜絕私密照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在網路上流傳的好方法。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52736" y="6131539"/>
            <a:ext cx="51125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二、簡答題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分</a:t>
            </a:r>
          </a:p>
          <a:p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公主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剛滿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歲是兒少保護對象，王子要求公主拍攝、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有、還在網路上散布公主的照片，王子違反了什麼法呢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zh-TW" sz="2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128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942</Words>
  <Application>Microsoft Office PowerPoint</Application>
  <PresentationFormat>如螢幕大小 (4:3)</PresentationFormat>
  <Paragraphs>72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豫芬 林</cp:lastModifiedBy>
  <cp:revision>8</cp:revision>
  <dcterms:created xsi:type="dcterms:W3CDTF">2018-07-13T07:14:46Z</dcterms:created>
  <dcterms:modified xsi:type="dcterms:W3CDTF">2018-07-13T13:48:52Z</dcterms:modified>
</cp:coreProperties>
</file>